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7" r:id="rId3"/>
    <p:sldId id="277" r:id="rId4"/>
    <p:sldId id="258" r:id="rId5"/>
    <p:sldId id="287" r:id="rId6"/>
    <p:sldId id="275" r:id="rId7"/>
    <p:sldId id="278" r:id="rId8"/>
    <p:sldId id="279" r:id="rId9"/>
    <p:sldId id="280" r:id="rId10"/>
    <p:sldId id="281" r:id="rId11"/>
    <p:sldId id="283" r:id="rId12"/>
    <p:sldId id="288" r:id="rId13"/>
    <p:sldId id="284" r:id="rId14"/>
    <p:sldId id="260" r:id="rId15"/>
    <p:sldId id="282" r:id="rId16"/>
    <p:sldId id="274" r:id="rId17"/>
    <p:sldId id="273" r:id="rId18"/>
    <p:sldId id="285" r:id="rId19"/>
    <p:sldId id="286" r:id="rId20"/>
    <p:sldId id="289" r:id="rId21"/>
    <p:sldId id="290" r:id="rId22"/>
    <p:sldId id="291" r:id="rId23"/>
    <p:sldId id="29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86"/>
    <p:restoredTop sz="86264"/>
  </p:normalViewPr>
  <p:slideViewPr>
    <p:cSldViewPr snapToGrid="0">
      <p:cViewPr varScale="1">
        <p:scale>
          <a:sx n="117" d="100"/>
          <a:sy n="117" d="100"/>
        </p:scale>
        <p:origin x="14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CDBC5-67E3-442E-A854-58D892AC82F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B71D42A-277E-4F99-ACFA-E233A8A7FD53}">
      <dgm:prSet custT="1"/>
      <dgm:spPr/>
      <dgm:t>
        <a:bodyPr/>
        <a:lstStyle/>
        <a:p>
          <a:r>
            <a:rPr lang="en-US" sz="1300" baseline="0" dirty="0"/>
            <a:t>Background: C</a:t>
          </a:r>
          <a:r>
            <a:rPr lang="en-GB" sz="1300" baseline="0" dirty="0" err="1"/>
            <a:t>laim</a:t>
          </a:r>
          <a:r>
            <a:rPr lang="en-GB" sz="1300" baseline="0" dirty="0"/>
            <a:t> handlers spend significant time on cost estimates and managing reserves, which are often inaccurate and inconsistent, highlighting the need for early detection and proper triage of complex claims.</a:t>
          </a:r>
          <a:endParaRPr lang="en-US" sz="1300" dirty="0"/>
        </a:p>
      </dgm:t>
    </dgm:pt>
    <dgm:pt modelId="{FC97C450-41C8-427B-9CFE-5E1461DE6C28}" type="parTrans" cxnId="{862A1329-019C-4D1B-9E49-584E8E5F5E3A}">
      <dgm:prSet/>
      <dgm:spPr/>
      <dgm:t>
        <a:bodyPr/>
        <a:lstStyle/>
        <a:p>
          <a:endParaRPr lang="en-US"/>
        </a:p>
      </dgm:t>
    </dgm:pt>
    <dgm:pt modelId="{19248C90-855E-418E-AE37-D93290E72D7E}" type="sibTrans" cxnId="{862A1329-019C-4D1B-9E49-584E8E5F5E3A}">
      <dgm:prSet/>
      <dgm:spPr/>
      <dgm:t>
        <a:bodyPr/>
        <a:lstStyle/>
        <a:p>
          <a:endParaRPr lang="en-US"/>
        </a:p>
      </dgm:t>
    </dgm:pt>
    <dgm:pt modelId="{1CC0C82E-F995-49CC-ACD3-89ECE9F6C551}">
      <dgm:prSet/>
      <dgm:spPr/>
      <dgm:t>
        <a:bodyPr/>
        <a:lstStyle/>
        <a:p>
          <a:r>
            <a:rPr lang="en-AU" baseline="0" dirty="0"/>
            <a:t>Problem: </a:t>
          </a:r>
          <a:endParaRPr lang="en-US" dirty="0"/>
        </a:p>
      </dgm:t>
    </dgm:pt>
    <dgm:pt modelId="{9F8D0ABD-CEBE-4A96-9C94-861520E786A6}" type="parTrans" cxnId="{2007311E-83EC-497B-B16C-F0F609EF5C82}">
      <dgm:prSet/>
      <dgm:spPr/>
      <dgm:t>
        <a:bodyPr/>
        <a:lstStyle/>
        <a:p>
          <a:endParaRPr lang="en-US"/>
        </a:p>
      </dgm:t>
    </dgm:pt>
    <dgm:pt modelId="{B904F5E5-9267-4672-9740-77085C345F1F}" type="sibTrans" cxnId="{2007311E-83EC-497B-B16C-F0F609EF5C82}">
      <dgm:prSet/>
      <dgm:spPr/>
      <dgm:t>
        <a:bodyPr/>
        <a:lstStyle/>
        <a:p>
          <a:endParaRPr lang="en-US"/>
        </a:p>
      </dgm:t>
    </dgm:pt>
    <dgm:pt modelId="{1B2B1EEA-A8B7-4A01-9118-87EC117047D1}">
      <dgm:prSet/>
      <dgm:spPr/>
      <dgm:t>
        <a:bodyPr/>
        <a:lstStyle/>
        <a:p>
          <a:r>
            <a:rPr lang="en-AU" i="0" baseline="0" dirty="0"/>
            <a:t>- Inaccurate Estimates</a:t>
          </a:r>
          <a:endParaRPr lang="en-US" i="0" dirty="0"/>
        </a:p>
      </dgm:t>
    </dgm:pt>
    <dgm:pt modelId="{3697151B-1D33-4655-8B1A-9BD067C4B30B}" type="parTrans" cxnId="{AC670213-C0D5-4CE7-9C28-B9541F71553C}">
      <dgm:prSet/>
      <dgm:spPr/>
      <dgm:t>
        <a:bodyPr/>
        <a:lstStyle/>
        <a:p>
          <a:endParaRPr lang="en-US"/>
        </a:p>
      </dgm:t>
    </dgm:pt>
    <dgm:pt modelId="{C8887979-B0CC-4C71-B693-F658EF85D28E}" type="sibTrans" cxnId="{AC670213-C0D5-4CE7-9C28-B9541F71553C}">
      <dgm:prSet/>
      <dgm:spPr/>
      <dgm:t>
        <a:bodyPr/>
        <a:lstStyle/>
        <a:p>
          <a:endParaRPr lang="en-US"/>
        </a:p>
      </dgm:t>
    </dgm:pt>
    <dgm:pt modelId="{0B18BD0E-870C-41AE-81F3-BC3D6DBBA700}">
      <dgm:prSet/>
      <dgm:spPr/>
      <dgm:t>
        <a:bodyPr/>
        <a:lstStyle/>
        <a:p>
          <a:r>
            <a:rPr lang="en-AU" i="0" baseline="0" dirty="0"/>
            <a:t>- Difficulty in Identifying Complex Claims</a:t>
          </a:r>
          <a:endParaRPr lang="en-US" i="0" dirty="0"/>
        </a:p>
      </dgm:t>
    </dgm:pt>
    <dgm:pt modelId="{93D2D16F-49C2-4B96-94EC-533DCC9964F7}" type="parTrans" cxnId="{92886D6C-EB3A-4318-ACB3-7AB274A442B5}">
      <dgm:prSet/>
      <dgm:spPr/>
      <dgm:t>
        <a:bodyPr/>
        <a:lstStyle/>
        <a:p>
          <a:endParaRPr lang="en-US"/>
        </a:p>
      </dgm:t>
    </dgm:pt>
    <dgm:pt modelId="{9519AF70-557B-47F5-BD47-60801A4606A2}" type="sibTrans" cxnId="{92886D6C-EB3A-4318-ACB3-7AB274A442B5}">
      <dgm:prSet/>
      <dgm:spPr/>
      <dgm:t>
        <a:bodyPr/>
        <a:lstStyle/>
        <a:p>
          <a:endParaRPr lang="en-US"/>
        </a:p>
      </dgm:t>
    </dgm:pt>
    <dgm:pt modelId="{0DFFE957-4BEE-464C-AD39-920D6AEA9C75}">
      <dgm:prSet/>
      <dgm:spPr/>
      <dgm:t>
        <a:bodyPr/>
        <a:lstStyle/>
        <a:p>
          <a:r>
            <a:rPr lang="en-AU" baseline="0"/>
            <a:t>Goal:</a:t>
          </a:r>
          <a:endParaRPr lang="en-US"/>
        </a:p>
      </dgm:t>
    </dgm:pt>
    <dgm:pt modelId="{590BC7B3-2BAC-4D3F-8A25-EFEA24412864}" type="parTrans" cxnId="{18BC6A38-9B0A-40BE-AB8E-E600AC1F8552}">
      <dgm:prSet/>
      <dgm:spPr/>
      <dgm:t>
        <a:bodyPr/>
        <a:lstStyle/>
        <a:p>
          <a:endParaRPr lang="en-US"/>
        </a:p>
      </dgm:t>
    </dgm:pt>
    <dgm:pt modelId="{31E3FF65-A314-45AB-A45E-60DE10FC233A}" type="sibTrans" cxnId="{18BC6A38-9B0A-40BE-AB8E-E600AC1F8552}">
      <dgm:prSet/>
      <dgm:spPr/>
      <dgm:t>
        <a:bodyPr/>
        <a:lstStyle/>
        <a:p>
          <a:endParaRPr lang="en-US"/>
        </a:p>
      </dgm:t>
    </dgm:pt>
    <dgm:pt modelId="{3449EE53-1AA9-4A1C-8FD0-7027B3D3610B}">
      <dgm:prSet/>
      <dgm:spPr/>
      <dgm:t>
        <a:bodyPr/>
        <a:lstStyle/>
        <a:p>
          <a:r>
            <a:rPr lang="en-AU" i="0" baseline="0" dirty="0"/>
            <a:t>- Improve Estimate Accuracy</a:t>
          </a:r>
          <a:endParaRPr lang="en-US" i="0" dirty="0"/>
        </a:p>
      </dgm:t>
    </dgm:pt>
    <dgm:pt modelId="{6D7F0B52-6528-4C60-829A-AF5641C37E01}" type="parTrans" cxnId="{694638CC-C26A-4DFF-9D9D-45375AC9FCC8}">
      <dgm:prSet/>
      <dgm:spPr/>
      <dgm:t>
        <a:bodyPr/>
        <a:lstStyle/>
        <a:p>
          <a:endParaRPr lang="en-US"/>
        </a:p>
      </dgm:t>
    </dgm:pt>
    <dgm:pt modelId="{7DA0029E-6FB7-4353-A8ED-38B31F182D33}" type="sibTrans" cxnId="{694638CC-C26A-4DFF-9D9D-45375AC9FCC8}">
      <dgm:prSet/>
      <dgm:spPr/>
      <dgm:t>
        <a:bodyPr/>
        <a:lstStyle/>
        <a:p>
          <a:endParaRPr lang="en-US"/>
        </a:p>
      </dgm:t>
    </dgm:pt>
    <dgm:pt modelId="{A6C5C1E7-E971-4F75-956E-B47ECECA16CE}">
      <dgm:prSet/>
      <dgm:spPr/>
      <dgm:t>
        <a:bodyPr/>
        <a:lstStyle/>
        <a:p>
          <a:r>
            <a:rPr lang="en-AU" i="0" baseline="0" dirty="0"/>
            <a:t>- Early Detection and Triage Complex Claims</a:t>
          </a:r>
          <a:endParaRPr lang="en-US" i="0" dirty="0"/>
        </a:p>
      </dgm:t>
    </dgm:pt>
    <dgm:pt modelId="{AA0DDAC4-2E13-4C9D-86DA-0EC7B7D5F6BE}" type="parTrans" cxnId="{9EF0436A-16F6-4549-84AB-0520BF4DE3EA}">
      <dgm:prSet/>
      <dgm:spPr/>
      <dgm:t>
        <a:bodyPr/>
        <a:lstStyle/>
        <a:p>
          <a:endParaRPr lang="en-US"/>
        </a:p>
      </dgm:t>
    </dgm:pt>
    <dgm:pt modelId="{8AA71CE1-6144-41C9-8301-B95D4AF648D1}" type="sibTrans" cxnId="{9EF0436A-16F6-4549-84AB-0520BF4DE3EA}">
      <dgm:prSet/>
      <dgm:spPr/>
      <dgm:t>
        <a:bodyPr/>
        <a:lstStyle/>
        <a:p>
          <a:endParaRPr lang="en-US"/>
        </a:p>
      </dgm:t>
    </dgm:pt>
    <dgm:pt modelId="{040041F2-882B-490D-B967-27F0A9FC478A}" type="pres">
      <dgm:prSet presAssocID="{05FCDBC5-67E3-442E-A854-58D892AC82FC}" presName="root" presStyleCnt="0">
        <dgm:presLayoutVars>
          <dgm:dir/>
          <dgm:resizeHandles val="exact"/>
        </dgm:presLayoutVars>
      </dgm:prSet>
      <dgm:spPr/>
    </dgm:pt>
    <dgm:pt modelId="{308F7527-2E66-46FF-A599-D1D4FC6D8DAC}" type="pres">
      <dgm:prSet presAssocID="{9B71D42A-277E-4F99-ACFA-E233A8A7FD53}" presName="compNode" presStyleCnt="0"/>
      <dgm:spPr/>
    </dgm:pt>
    <dgm:pt modelId="{2401946E-67B4-445A-99F1-1F9502164E29}" type="pres">
      <dgm:prSet presAssocID="{9B71D42A-277E-4F99-ACFA-E233A8A7FD53}" presName="bgRect" presStyleLbl="bgShp" presStyleIdx="0" presStyleCnt="3"/>
      <dgm:spPr/>
    </dgm:pt>
    <dgm:pt modelId="{37305EA9-A643-4308-A604-D5142913A55F}" type="pres">
      <dgm:prSet presAssocID="{9B71D42A-277E-4F99-ACFA-E233A8A7FD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52D71DD6-62A5-4EA1-8EB0-5BBB477F3809}" type="pres">
      <dgm:prSet presAssocID="{9B71D42A-277E-4F99-ACFA-E233A8A7FD53}" presName="spaceRect" presStyleCnt="0"/>
      <dgm:spPr/>
    </dgm:pt>
    <dgm:pt modelId="{4D7BF341-9159-46F7-9F3E-74416FCA0D3F}" type="pres">
      <dgm:prSet presAssocID="{9B71D42A-277E-4F99-ACFA-E233A8A7FD53}" presName="parTx" presStyleLbl="revTx" presStyleIdx="0" presStyleCnt="5">
        <dgm:presLayoutVars>
          <dgm:chMax val="0"/>
          <dgm:chPref val="0"/>
        </dgm:presLayoutVars>
      </dgm:prSet>
      <dgm:spPr/>
    </dgm:pt>
    <dgm:pt modelId="{4F169A24-C7FC-43E2-AA35-CF361515B1F8}" type="pres">
      <dgm:prSet presAssocID="{19248C90-855E-418E-AE37-D93290E72D7E}" presName="sibTrans" presStyleCnt="0"/>
      <dgm:spPr/>
    </dgm:pt>
    <dgm:pt modelId="{A6445D2E-8EA8-4266-A902-C5B8D9071396}" type="pres">
      <dgm:prSet presAssocID="{1CC0C82E-F995-49CC-ACD3-89ECE9F6C551}" presName="compNode" presStyleCnt="0"/>
      <dgm:spPr/>
    </dgm:pt>
    <dgm:pt modelId="{7252C00B-D5F3-4F2F-AF65-22438760F476}" type="pres">
      <dgm:prSet presAssocID="{1CC0C82E-F995-49CC-ACD3-89ECE9F6C551}" presName="bgRect" presStyleLbl="bgShp" presStyleIdx="1" presStyleCnt="3"/>
      <dgm:spPr/>
    </dgm:pt>
    <dgm:pt modelId="{DEF567D0-DBD4-4426-9FCF-2761A09B4D3F}" type="pres">
      <dgm:prSet presAssocID="{1CC0C82E-F995-49CC-ACD3-89ECE9F6C5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5A2177B5-872A-4F79-B02D-33C4C268EF3F}" type="pres">
      <dgm:prSet presAssocID="{1CC0C82E-F995-49CC-ACD3-89ECE9F6C551}" presName="spaceRect" presStyleCnt="0"/>
      <dgm:spPr/>
    </dgm:pt>
    <dgm:pt modelId="{ECED0BCD-01A7-4F72-9A0F-5ADA83EA5A1E}" type="pres">
      <dgm:prSet presAssocID="{1CC0C82E-F995-49CC-ACD3-89ECE9F6C551}" presName="parTx" presStyleLbl="revTx" presStyleIdx="1" presStyleCnt="5">
        <dgm:presLayoutVars>
          <dgm:chMax val="0"/>
          <dgm:chPref val="0"/>
        </dgm:presLayoutVars>
      </dgm:prSet>
      <dgm:spPr/>
    </dgm:pt>
    <dgm:pt modelId="{8BF98360-C59B-4207-A098-B353102BAE3F}" type="pres">
      <dgm:prSet presAssocID="{1CC0C82E-F995-49CC-ACD3-89ECE9F6C551}" presName="desTx" presStyleLbl="revTx" presStyleIdx="2" presStyleCnt="5" custScaleX="308241">
        <dgm:presLayoutVars/>
      </dgm:prSet>
      <dgm:spPr/>
    </dgm:pt>
    <dgm:pt modelId="{B11CE4C9-5C94-4316-93B9-0BE4E011B19F}" type="pres">
      <dgm:prSet presAssocID="{B904F5E5-9267-4672-9740-77085C345F1F}" presName="sibTrans" presStyleCnt="0"/>
      <dgm:spPr/>
    </dgm:pt>
    <dgm:pt modelId="{1BD153E3-2282-4F8E-A817-9EC99B60DDFA}" type="pres">
      <dgm:prSet presAssocID="{0DFFE957-4BEE-464C-AD39-920D6AEA9C75}" presName="compNode" presStyleCnt="0"/>
      <dgm:spPr/>
    </dgm:pt>
    <dgm:pt modelId="{3647ED23-7085-4BAA-A0FD-823C30B4A78B}" type="pres">
      <dgm:prSet presAssocID="{0DFFE957-4BEE-464C-AD39-920D6AEA9C75}" presName="bgRect" presStyleLbl="bgShp" presStyleIdx="2" presStyleCnt="3"/>
      <dgm:spPr/>
    </dgm:pt>
    <dgm:pt modelId="{484DE62E-5B9A-41AE-99E8-160F6C771528}" type="pres">
      <dgm:prSet presAssocID="{0DFFE957-4BEE-464C-AD39-920D6AEA9C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E21633AD-BD90-43E1-9ABE-C969921AA7A2}" type="pres">
      <dgm:prSet presAssocID="{0DFFE957-4BEE-464C-AD39-920D6AEA9C75}" presName="spaceRect" presStyleCnt="0"/>
      <dgm:spPr/>
    </dgm:pt>
    <dgm:pt modelId="{22B6E739-0D51-4361-A092-A5F0A45AAF7F}" type="pres">
      <dgm:prSet presAssocID="{0DFFE957-4BEE-464C-AD39-920D6AEA9C75}" presName="parTx" presStyleLbl="revTx" presStyleIdx="3" presStyleCnt="5">
        <dgm:presLayoutVars>
          <dgm:chMax val="0"/>
          <dgm:chPref val="0"/>
        </dgm:presLayoutVars>
      </dgm:prSet>
      <dgm:spPr/>
    </dgm:pt>
    <dgm:pt modelId="{47376F0A-DE19-47E4-8BAF-9F347DFCDBE3}" type="pres">
      <dgm:prSet presAssocID="{0DFFE957-4BEE-464C-AD39-920D6AEA9C75}" presName="desTx" presStyleLbl="revTx" presStyleIdx="4" presStyleCnt="5" custScaleX="307347">
        <dgm:presLayoutVars/>
      </dgm:prSet>
      <dgm:spPr/>
    </dgm:pt>
  </dgm:ptLst>
  <dgm:cxnLst>
    <dgm:cxn modelId="{98D3BF04-285A-4DD6-9E0E-30C7EC7E11C5}" type="presOf" srcId="{1CC0C82E-F995-49CC-ACD3-89ECE9F6C551}" destId="{ECED0BCD-01A7-4F72-9A0F-5ADA83EA5A1E}" srcOrd="0" destOrd="0" presId="urn:microsoft.com/office/officeart/2018/2/layout/IconVerticalSolidList"/>
    <dgm:cxn modelId="{CAD2BB0B-E77F-4195-A79E-1A63223A6DAC}" type="presOf" srcId="{0B18BD0E-870C-41AE-81F3-BC3D6DBBA700}" destId="{8BF98360-C59B-4207-A098-B353102BAE3F}" srcOrd="0" destOrd="1" presId="urn:microsoft.com/office/officeart/2018/2/layout/IconVerticalSolidList"/>
    <dgm:cxn modelId="{AC670213-C0D5-4CE7-9C28-B9541F71553C}" srcId="{1CC0C82E-F995-49CC-ACD3-89ECE9F6C551}" destId="{1B2B1EEA-A8B7-4A01-9118-87EC117047D1}" srcOrd="0" destOrd="0" parTransId="{3697151B-1D33-4655-8B1A-9BD067C4B30B}" sibTransId="{C8887979-B0CC-4C71-B693-F658EF85D28E}"/>
    <dgm:cxn modelId="{2007311E-83EC-497B-B16C-F0F609EF5C82}" srcId="{05FCDBC5-67E3-442E-A854-58D892AC82FC}" destId="{1CC0C82E-F995-49CC-ACD3-89ECE9F6C551}" srcOrd="1" destOrd="0" parTransId="{9F8D0ABD-CEBE-4A96-9C94-861520E786A6}" sibTransId="{B904F5E5-9267-4672-9740-77085C345F1F}"/>
    <dgm:cxn modelId="{862A1329-019C-4D1B-9E49-584E8E5F5E3A}" srcId="{05FCDBC5-67E3-442E-A854-58D892AC82FC}" destId="{9B71D42A-277E-4F99-ACFA-E233A8A7FD53}" srcOrd="0" destOrd="0" parTransId="{FC97C450-41C8-427B-9CFE-5E1461DE6C28}" sibTransId="{19248C90-855E-418E-AE37-D93290E72D7E}"/>
    <dgm:cxn modelId="{E970432B-A498-4048-87D0-631506ADA8E9}" type="presOf" srcId="{3449EE53-1AA9-4A1C-8FD0-7027B3D3610B}" destId="{47376F0A-DE19-47E4-8BAF-9F347DFCDBE3}" srcOrd="0" destOrd="0" presId="urn:microsoft.com/office/officeart/2018/2/layout/IconVerticalSolidList"/>
    <dgm:cxn modelId="{18BC6A38-9B0A-40BE-AB8E-E600AC1F8552}" srcId="{05FCDBC5-67E3-442E-A854-58D892AC82FC}" destId="{0DFFE957-4BEE-464C-AD39-920D6AEA9C75}" srcOrd="2" destOrd="0" parTransId="{590BC7B3-2BAC-4D3F-8A25-EFEA24412864}" sibTransId="{31E3FF65-A314-45AB-A45E-60DE10FC233A}"/>
    <dgm:cxn modelId="{6D81A163-A17C-483E-B3F5-7FC78689C19C}" type="presOf" srcId="{1B2B1EEA-A8B7-4A01-9118-87EC117047D1}" destId="{8BF98360-C59B-4207-A098-B353102BAE3F}" srcOrd="0" destOrd="0" presId="urn:microsoft.com/office/officeart/2018/2/layout/IconVerticalSolidList"/>
    <dgm:cxn modelId="{9EF0436A-16F6-4549-84AB-0520BF4DE3EA}" srcId="{0DFFE957-4BEE-464C-AD39-920D6AEA9C75}" destId="{A6C5C1E7-E971-4F75-956E-B47ECECA16CE}" srcOrd="1" destOrd="0" parTransId="{AA0DDAC4-2E13-4C9D-86DA-0EC7B7D5F6BE}" sibTransId="{8AA71CE1-6144-41C9-8301-B95D4AF648D1}"/>
    <dgm:cxn modelId="{92886D6C-EB3A-4318-ACB3-7AB274A442B5}" srcId="{1CC0C82E-F995-49CC-ACD3-89ECE9F6C551}" destId="{0B18BD0E-870C-41AE-81F3-BC3D6DBBA700}" srcOrd="1" destOrd="0" parTransId="{93D2D16F-49C2-4B96-94EC-533DCC9964F7}" sibTransId="{9519AF70-557B-47F5-BD47-60801A4606A2}"/>
    <dgm:cxn modelId="{175F4A80-8D7D-4A17-AD6D-CF9B140CC120}" type="presOf" srcId="{05FCDBC5-67E3-442E-A854-58D892AC82FC}" destId="{040041F2-882B-490D-B967-27F0A9FC478A}" srcOrd="0" destOrd="0" presId="urn:microsoft.com/office/officeart/2018/2/layout/IconVerticalSolidList"/>
    <dgm:cxn modelId="{77BFC588-AD87-4ECC-8DC4-6651E04020C4}" type="presOf" srcId="{0DFFE957-4BEE-464C-AD39-920D6AEA9C75}" destId="{22B6E739-0D51-4361-A092-A5F0A45AAF7F}" srcOrd="0" destOrd="0" presId="urn:microsoft.com/office/officeart/2018/2/layout/IconVerticalSolidList"/>
    <dgm:cxn modelId="{694638CC-C26A-4DFF-9D9D-45375AC9FCC8}" srcId="{0DFFE957-4BEE-464C-AD39-920D6AEA9C75}" destId="{3449EE53-1AA9-4A1C-8FD0-7027B3D3610B}" srcOrd="0" destOrd="0" parTransId="{6D7F0B52-6528-4C60-829A-AF5641C37E01}" sibTransId="{7DA0029E-6FB7-4353-A8ED-38B31F182D33}"/>
    <dgm:cxn modelId="{545E5DCC-05D2-4F73-A699-BC28223D843D}" type="presOf" srcId="{A6C5C1E7-E971-4F75-956E-B47ECECA16CE}" destId="{47376F0A-DE19-47E4-8BAF-9F347DFCDBE3}" srcOrd="0" destOrd="1" presId="urn:microsoft.com/office/officeart/2018/2/layout/IconVerticalSolidList"/>
    <dgm:cxn modelId="{72340CF9-CE2A-4DAF-A7E5-6DF82130960D}" type="presOf" srcId="{9B71D42A-277E-4F99-ACFA-E233A8A7FD53}" destId="{4D7BF341-9159-46F7-9F3E-74416FCA0D3F}" srcOrd="0" destOrd="0" presId="urn:microsoft.com/office/officeart/2018/2/layout/IconVerticalSolidList"/>
    <dgm:cxn modelId="{184E5DFB-DD25-4CB8-8C03-AD49CCECEF91}" type="presParOf" srcId="{040041F2-882B-490D-B967-27F0A9FC478A}" destId="{308F7527-2E66-46FF-A599-D1D4FC6D8DAC}" srcOrd="0" destOrd="0" presId="urn:microsoft.com/office/officeart/2018/2/layout/IconVerticalSolidList"/>
    <dgm:cxn modelId="{0C1E6C85-F8FF-4DCA-88B5-2913B72B23F9}" type="presParOf" srcId="{308F7527-2E66-46FF-A599-D1D4FC6D8DAC}" destId="{2401946E-67B4-445A-99F1-1F9502164E29}" srcOrd="0" destOrd="0" presId="urn:microsoft.com/office/officeart/2018/2/layout/IconVerticalSolidList"/>
    <dgm:cxn modelId="{BC61C458-ADAA-4B54-A2C1-329212086154}" type="presParOf" srcId="{308F7527-2E66-46FF-A599-D1D4FC6D8DAC}" destId="{37305EA9-A643-4308-A604-D5142913A55F}" srcOrd="1" destOrd="0" presId="urn:microsoft.com/office/officeart/2018/2/layout/IconVerticalSolidList"/>
    <dgm:cxn modelId="{8506C858-62BA-4182-AF9A-D3A6137F91D5}" type="presParOf" srcId="{308F7527-2E66-46FF-A599-D1D4FC6D8DAC}" destId="{52D71DD6-62A5-4EA1-8EB0-5BBB477F3809}" srcOrd="2" destOrd="0" presId="urn:microsoft.com/office/officeart/2018/2/layout/IconVerticalSolidList"/>
    <dgm:cxn modelId="{B50B6311-B134-4CE6-ACEA-298846419446}" type="presParOf" srcId="{308F7527-2E66-46FF-A599-D1D4FC6D8DAC}" destId="{4D7BF341-9159-46F7-9F3E-74416FCA0D3F}" srcOrd="3" destOrd="0" presId="urn:microsoft.com/office/officeart/2018/2/layout/IconVerticalSolidList"/>
    <dgm:cxn modelId="{952F3C65-0870-4CD5-99D2-AD7B6E9C2909}" type="presParOf" srcId="{040041F2-882B-490D-B967-27F0A9FC478A}" destId="{4F169A24-C7FC-43E2-AA35-CF361515B1F8}" srcOrd="1" destOrd="0" presId="urn:microsoft.com/office/officeart/2018/2/layout/IconVerticalSolidList"/>
    <dgm:cxn modelId="{1E659B2D-2E3B-4CB8-9626-49293F298990}" type="presParOf" srcId="{040041F2-882B-490D-B967-27F0A9FC478A}" destId="{A6445D2E-8EA8-4266-A902-C5B8D9071396}" srcOrd="2" destOrd="0" presId="urn:microsoft.com/office/officeart/2018/2/layout/IconVerticalSolidList"/>
    <dgm:cxn modelId="{D2814096-E5A5-40AA-B106-B012D7F84279}" type="presParOf" srcId="{A6445D2E-8EA8-4266-A902-C5B8D9071396}" destId="{7252C00B-D5F3-4F2F-AF65-22438760F476}" srcOrd="0" destOrd="0" presId="urn:microsoft.com/office/officeart/2018/2/layout/IconVerticalSolidList"/>
    <dgm:cxn modelId="{11E07C63-7EEF-4633-92B8-92702E3CE5E7}" type="presParOf" srcId="{A6445D2E-8EA8-4266-A902-C5B8D9071396}" destId="{DEF567D0-DBD4-4426-9FCF-2761A09B4D3F}" srcOrd="1" destOrd="0" presId="urn:microsoft.com/office/officeart/2018/2/layout/IconVerticalSolidList"/>
    <dgm:cxn modelId="{CB28FBC8-450A-455B-BD81-B0EA623B23B3}" type="presParOf" srcId="{A6445D2E-8EA8-4266-A902-C5B8D9071396}" destId="{5A2177B5-872A-4F79-B02D-33C4C268EF3F}" srcOrd="2" destOrd="0" presId="urn:microsoft.com/office/officeart/2018/2/layout/IconVerticalSolidList"/>
    <dgm:cxn modelId="{8E789172-D81F-48A8-888A-13992129DBEC}" type="presParOf" srcId="{A6445D2E-8EA8-4266-A902-C5B8D9071396}" destId="{ECED0BCD-01A7-4F72-9A0F-5ADA83EA5A1E}" srcOrd="3" destOrd="0" presId="urn:microsoft.com/office/officeart/2018/2/layout/IconVerticalSolidList"/>
    <dgm:cxn modelId="{9AB6BDC2-4B77-4C2B-AF83-A6B8F09EEC45}" type="presParOf" srcId="{A6445D2E-8EA8-4266-A902-C5B8D9071396}" destId="{8BF98360-C59B-4207-A098-B353102BAE3F}" srcOrd="4" destOrd="0" presId="urn:microsoft.com/office/officeart/2018/2/layout/IconVerticalSolidList"/>
    <dgm:cxn modelId="{54941B11-B09D-46A8-945B-79E22B459138}" type="presParOf" srcId="{040041F2-882B-490D-B967-27F0A9FC478A}" destId="{B11CE4C9-5C94-4316-93B9-0BE4E011B19F}" srcOrd="3" destOrd="0" presId="urn:microsoft.com/office/officeart/2018/2/layout/IconVerticalSolidList"/>
    <dgm:cxn modelId="{8E35889D-5B93-4C51-89CF-A55CFF20947D}" type="presParOf" srcId="{040041F2-882B-490D-B967-27F0A9FC478A}" destId="{1BD153E3-2282-4F8E-A817-9EC99B60DDFA}" srcOrd="4" destOrd="0" presId="urn:microsoft.com/office/officeart/2018/2/layout/IconVerticalSolidList"/>
    <dgm:cxn modelId="{CC04FE36-B2A5-4B57-A9DB-96F9845B4A00}" type="presParOf" srcId="{1BD153E3-2282-4F8E-A817-9EC99B60DDFA}" destId="{3647ED23-7085-4BAA-A0FD-823C30B4A78B}" srcOrd="0" destOrd="0" presId="urn:microsoft.com/office/officeart/2018/2/layout/IconVerticalSolidList"/>
    <dgm:cxn modelId="{8D9B0C70-6BC7-4E90-A70F-CCE66257B6C2}" type="presParOf" srcId="{1BD153E3-2282-4F8E-A817-9EC99B60DDFA}" destId="{484DE62E-5B9A-41AE-99E8-160F6C771528}" srcOrd="1" destOrd="0" presId="urn:microsoft.com/office/officeart/2018/2/layout/IconVerticalSolidList"/>
    <dgm:cxn modelId="{7BBA9A84-1457-4202-B052-60184FB55D48}" type="presParOf" srcId="{1BD153E3-2282-4F8E-A817-9EC99B60DDFA}" destId="{E21633AD-BD90-43E1-9ABE-C969921AA7A2}" srcOrd="2" destOrd="0" presId="urn:microsoft.com/office/officeart/2018/2/layout/IconVerticalSolidList"/>
    <dgm:cxn modelId="{8EA20FCD-5629-4938-8F20-E417A92FC01C}" type="presParOf" srcId="{1BD153E3-2282-4F8E-A817-9EC99B60DDFA}" destId="{22B6E739-0D51-4361-A092-A5F0A45AAF7F}" srcOrd="3" destOrd="0" presId="urn:microsoft.com/office/officeart/2018/2/layout/IconVerticalSolidList"/>
    <dgm:cxn modelId="{130F660D-8589-45C7-862A-B88A5FB5B2C9}" type="presParOf" srcId="{1BD153E3-2282-4F8E-A817-9EC99B60DDFA}" destId="{47376F0A-DE19-47E4-8BAF-9F347DFCDBE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dgm:t>
        <a:bodyPr/>
        <a:lstStyle/>
        <a:p>
          <a:r>
            <a:rPr lang="en-US" dirty="0"/>
            <a:t>Claim</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12CD24AA-15AC-274F-A79A-1102ABFF306A}">
      <dgm:prSet/>
      <dgm:spPr/>
      <dgm:t>
        <a:bodyPr/>
        <a:lstStyle/>
        <a:p>
          <a:r>
            <a:rPr lang="en-US" dirty="0"/>
            <a:t>Claim</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2">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2">
        <dgm:presLayoutVars>
          <dgm:bulletEnabled val="1"/>
        </dgm:presLayoutVars>
      </dgm:prSet>
      <dgm:spPr/>
    </dgm:pt>
    <dgm:pt modelId="{26DDF6F7-D7F2-3742-AC9D-798D0295C4C0}" type="pres">
      <dgm:prSet presAssocID="{8566884A-47DA-2D41-BF02-FF2DC3541F79}" presName="space" presStyleCnt="0"/>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1" presStyleCnt="2">
        <dgm:presLayoutVars>
          <dgm:chMax val="0"/>
          <dgm:chPref val="0"/>
          <dgm:bulletEnabled val="1"/>
        </dgm:presLayoutVars>
      </dgm:prSet>
      <dgm:spPr/>
    </dgm:pt>
    <dgm:pt modelId="{E6E857A2-001A-D249-A3EA-5950D8003C2C}" type="pres">
      <dgm:prSet presAssocID="{12CD24AA-15AC-274F-A79A-1102ABFF306A}" presName="desTx" presStyleLbl="alignAccFollowNode1" presStyleIdx="1" presStyleCnt="2">
        <dgm:presLayoutVars>
          <dgm:bulletEnabled val="1"/>
        </dgm:presLayoutVars>
      </dgm:prSet>
      <dgm:spPr/>
    </dgm:pt>
  </dgm:ptLst>
  <dgm:cxnLst>
    <dgm:cxn modelId="{86CB8619-767C-8A4D-9E9A-FC8B8FFC2E23}" srcId="{3B5B5652-EF7E-FC40-A4FF-C687A1A1D2E0}" destId="{12CD24AA-15AC-274F-A79A-1102ABFF306A}" srcOrd="1"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 modelId="{53725119-EA08-034D-BA41-6E0565ACC1B1}" type="presParOf" srcId="{0B7F91C7-9C4B-984F-ABB0-DBF9451615E6}" destId="{26DDF6F7-D7F2-3742-AC9D-798D0295C4C0}" srcOrd="1" destOrd="0" presId="urn:microsoft.com/office/officeart/2005/8/layout/hList1"/>
    <dgm:cxn modelId="{908DCE57-6BEC-F04C-AC5A-AFA415076068}" type="presParOf" srcId="{0B7F91C7-9C4B-984F-ABB0-DBF9451615E6}" destId="{FA29057A-189B-C44C-B19D-4D0BEEA239D2}" srcOrd="2"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dgm:t>
        <a:bodyPr/>
        <a:lstStyle/>
        <a:p>
          <a:r>
            <a:rPr lang="en-US" dirty="0"/>
            <a:t>Claim</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12CD24AA-15AC-274F-A79A-1102ABFF306A}">
      <dgm:prSet/>
      <dgm:spPr/>
      <dgm:t>
        <a:bodyPr/>
        <a:lstStyle/>
        <a:p>
          <a:r>
            <a:rPr lang="en-US" dirty="0"/>
            <a:t>Claim</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2">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2">
        <dgm:presLayoutVars>
          <dgm:bulletEnabled val="1"/>
        </dgm:presLayoutVars>
      </dgm:prSet>
      <dgm:spPr/>
    </dgm:pt>
    <dgm:pt modelId="{26DDF6F7-D7F2-3742-AC9D-798D0295C4C0}" type="pres">
      <dgm:prSet presAssocID="{8566884A-47DA-2D41-BF02-FF2DC3541F79}" presName="space" presStyleCnt="0"/>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1" presStyleCnt="2">
        <dgm:presLayoutVars>
          <dgm:chMax val="0"/>
          <dgm:chPref val="0"/>
          <dgm:bulletEnabled val="1"/>
        </dgm:presLayoutVars>
      </dgm:prSet>
      <dgm:spPr/>
    </dgm:pt>
    <dgm:pt modelId="{E6E857A2-001A-D249-A3EA-5950D8003C2C}" type="pres">
      <dgm:prSet presAssocID="{12CD24AA-15AC-274F-A79A-1102ABFF306A}" presName="desTx" presStyleLbl="alignAccFollowNode1" presStyleIdx="1" presStyleCnt="2">
        <dgm:presLayoutVars>
          <dgm:bulletEnabled val="1"/>
        </dgm:presLayoutVars>
      </dgm:prSet>
      <dgm:spPr/>
    </dgm:pt>
  </dgm:ptLst>
  <dgm:cxnLst>
    <dgm:cxn modelId="{86CB8619-767C-8A4D-9E9A-FC8B8FFC2E23}" srcId="{3B5B5652-EF7E-FC40-A4FF-C687A1A1D2E0}" destId="{12CD24AA-15AC-274F-A79A-1102ABFF306A}" srcOrd="1"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 modelId="{53725119-EA08-034D-BA41-6E0565ACC1B1}" type="presParOf" srcId="{0B7F91C7-9C4B-984F-ABB0-DBF9451615E6}" destId="{26DDF6F7-D7F2-3742-AC9D-798D0295C4C0}" srcOrd="1" destOrd="0" presId="urn:microsoft.com/office/officeart/2005/8/layout/hList1"/>
    <dgm:cxn modelId="{908DCE57-6BEC-F04C-AC5A-AFA415076068}" type="presParOf" srcId="{0B7F91C7-9C4B-984F-ABB0-DBF9451615E6}" destId="{FA29057A-189B-C44C-B19D-4D0BEEA239D2}" srcOrd="2"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dgm:t>
        <a:bodyPr/>
        <a:lstStyle/>
        <a:p>
          <a:r>
            <a:rPr lang="en-US" dirty="0"/>
            <a:t>Historical Claim Records</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12CD24AA-15AC-274F-A79A-1102ABFF306A}">
      <dgm:prSet/>
      <dgm:spPr/>
      <dgm:t>
        <a:bodyPr/>
        <a:lstStyle/>
        <a:p>
          <a:r>
            <a:rPr lang="en-US" dirty="0"/>
            <a:t>Historical Claim Records</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2">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2">
        <dgm:presLayoutVars>
          <dgm:bulletEnabled val="1"/>
        </dgm:presLayoutVars>
      </dgm:prSet>
      <dgm:spPr/>
    </dgm:pt>
    <dgm:pt modelId="{26DDF6F7-D7F2-3742-AC9D-798D0295C4C0}" type="pres">
      <dgm:prSet presAssocID="{8566884A-47DA-2D41-BF02-FF2DC3541F79}" presName="space" presStyleCnt="0"/>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1" presStyleCnt="2">
        <dgm:presLayoutVars>
          <dgm:chMax val="0"/>
          <dgm:chPref val="0"/>
          <dgm:bulletEnabled val="1"/>
        </dgm:presLayoutVars>
      </dgm:prSet>
      <dgm:spPr/>
    </dgm:pt>
    <dgm:pt modelId="{E6E857A2-001A-D249-A3EA-5950D8003C2C}" type="pres">
      <dgm:prSet presAssocID="{12CD24AA-15AC-274F-A79A-1102ABFF306A}" presName="desTx" presStyleLbl="alignAccFollowNode1" presStyleIdx="1" presStyleCnt="2">
        <dgm:presLayoutVars>
          <dgm:bulletEnabled val="1"/>
        </dgm:presLayoutVars>
      </dgm:prSet>
      <dgm:spPr/>
    </dgm:pt>
  </dgm:ptLst>
  <dgm:cxnLst>
    <dgm:cxn modelId="{86CB8619-767C-8A4D-9E9A-FC8B8FFC2E23}" srcId="{3B5B5652-EF7E-FC40-A4FF-C687A1A1D2E0}" destId="{12CD24AA-15AC-274F-A79A-1102ABFF306A}" srcOrd="1"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 modelId="{53725119-EA08-034D-BA41-6E0565ACC1B1}" type="presParOf" srcId="{0B7F91C7-9C4B-984F-ABB0-DBF9451615E6}" destId="{26DDF6F7-D7F2-3742-AC9D-798D0295C4C0}" srcOrd="1" destOrd="0" presId="urn:microsoft.com/office/officeart/2005/8/layout/hList1"/>
    <dgm:cxn modelId="{908DCE57-6BEC-F04C-AC5A-AFA415076068}" type="presParOf" srcId="{0B7F91C7-9C4B-984F-ABB0-DBF9451615E6}" destId="{FA29057A-189B-C44C-B19D-4D0BEEA239D2}" srcOrd="2"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dgm:t>
        <a:bodyPr/>
        <a:lstStyle/>
        <a:p>
          <a:r>
            <a:rPr lang="en-US" dirty="0"/>
            <a:t>Historical Claim Records</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12CD24AA-15AC-274F-A79A-1102ABFF306A}">
      <dgm:prSet/>
      <dgm:spPr/>
      <dgm:t>
        <a:bodyPr/>
        <a:lstStyle/>
        <a:p>
          <a:r>
            <a:rPr lang="en-US" dirty="0"/>
            <a:t>Historical </a:t>
          </a:r>
          <a:r>
            <a:rPr lang="en-US"/>
            <a:t>Claim Records</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2">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2">
        <dgm:presLayoutVars>
          <dgm:bulletEnabled val="1"/>
        </dgm:presLayoutVars>
      </dgm:prSet>
      <dgm:spPr/>
    </dgm:pt>
    <dgm:pt modelId="{26DDF6F7-D7F2-3742-AC9D-798D0295C4C0}" type="pres">
      <dgm:prSet presAssocID="{8566884A-47DA-2D41-BF02-FF2DC3541F79}" presName="space" presStyleCnt="0"/>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1" presStyleCnt="2">
        <dgm:presLayoutVars>
          <dgm:chMax val="0"/>
          <dgm:chPref val="0"/>
          <dgm:bulletEnabled val="1"/>
        </dgm:presLayoutVars>
      </dgm:prSet>
      <dgm:spPr/>
    </dgm:pt>
    <dgm:pt modelId="{E6E857A2-001A-D249-A3EA-5950D8003C2C}" type="pres">
      <dgm:prSet presAssocID="{12CD24AA-15AC-274F-A79A-1102ABFF306A}" presName="desTx" presStyleLbl="alignAccFollowNode1" presStyleIdx="1" presStyleCnt="2">
        <dgm:presLayoutVars>
          <dgm:bulletEnabled val="1"/>
        </dgm:presLayoutVars>
      </dgm:prSet>
      <dgm:spPr/>
    </dgm:pt>
  </dgm:ptLst>
  <dgm:cxnLst>
    <dgm:cxn modelId="{86CB8619-767C-8A4D-9E9A-FC8B8FFC2E23}" srcId="{3B5B5652-EF7E-FC40-A4FF-C687A1A1D2E0}" destId="{12CD24AA-15AC-274F-A79A-1102ABFF306A}" srcOrd="1"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 modelId="{53725119-EA08-034D-BA41-6E0565ACC1B1}" type="presParOf" srcId="{0B7F91C7-9C4B-984F-ABB0-DBF9451615E6}" destId="{26DDF6F7-D7F2-3742-AC9D-798D0295C4C0}" srcOrd="1" destOrd="0" presId="urn:microsoft.com/office/officeart/2005/8/layout/hList1"/>
    <dgm:cxn modelId="{908DCE57-6BEC-F04C-AC5A-AFA415076068}" type="presParOf" srcId="{0B7F91C7-9C4B-984F-ABB0-DBF9451615E6}" destId="{FA29057A-189B-C44C-B19D-4D0BEEA239D2}" srcOrd="2"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dgm:t>
        <a:bodyPr/>
        <a:lstStyle/>
        <a:p>
          <a:r>
            <a:rPr lang="en-US" dirty="0"/>
            <a:t>Historical Claim Records</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12CD24AA-15AC-274F-A79A-1102ABFF306A}">
      <dgm:prSet/>
      <dgm:spPr/>
      <dgm:t>
        <a:bodyPr/>
        <a:lstStyle/>
        <a:p>
          <a:r>
            <a:rPr lang="en-US" dirty="0"/>
            <a:t>Historical Claim Records</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2">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2">
        <dgm:presLayoutVars>
          <dgm:bulletEnabled val="1"/>
        </dgm:presLayoutVars>
      </dgm:prSet>
      <dgm:spPr/>
    </dgm:pt>
    <dgm:pt modelId="{26DDF6F7-D7F2-3742-AC9D-798D0295C4C0}" type="pres">
      <dgm:prSet presAssocID="{8566884A-47DA-2D41-BF02-FF2DC3541F79}" presName="space" presStyleCnt="0"/>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1" presStyleCnt="2">
        <dgm:presLayoutVars>
          <dgm:chMax val="0"/>
          <dgm:chPref val="0"/>
          <dgm:bulletEnabled val="1"/>
        </dgm:presLayoutVars>
      </dgm:prSet>
      <dgm:spPr/>
    </dgm:pt>
    <dgm:pt modelId="{E6E857A2-001A-D249-A3EA-5950D8003C2C}" type="pres">
      <dgm:prSet presAssocID="{12CD24AA-15AC-274F-A79A-1102ABFF306A}" presName="desTx" presStyleLbl="alignAccFollowNode1" presStyleIdx="1" presStyleCnt="2">
        <dgm:presLayoutVars>
          <dgm:bulletEnabled val="1"/>
        </dgm:presLayoutVars>
      </dgm:prSet>
      <dgm:spPr/>
    </dgm:pt>
  </dgm:ptLst>
  <dgm:cxnLst>
    <dgm:cxn modelId="{86CB8619-767C-8A4D-9E9A-FC8B8FFC2E23}" srcId="{3B5B5652-EF7E-FC40-A4FF-C687A1A1D2E0}" destId="{12CD24AA-15AC-274F-A79A-1102ABFF306A}" srcOrd="1"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 modelId="{53725119-EA08-034D-BA41-6E0565ACC1B1}" type="presParOf" srcId="{0B7F91C7-9C4B-984F-ABB0-DBF9451615E6}" destId="{26DDF6F7-D7F2-3742-AC9D-798D0295C4C0}" srcOrd="1" destOrd="0" presId="urn:microsoft.com/office/officeart/2005/8/layout/hList1"/>
    <dgm:cxn modelId="{908DCE57-6BEC-F04C-AC5A-AFA415076068}" type="presParOf" srcId="{0B7F91C7-9C4B-984F-ABB0-DBF9451615E6}" destId="{FA29057A-189B-C44C-B19D-4D0BEEA239D2}" srcOrd="2"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dgm:t>
        <a:bodyPr/>
        <a:lstStyle/>
        <a:p>
          <a:r>
            <a:rPr lang="en-US" dirty="0"/>
            <a:t>Historical Claim Records</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12CD24AA-15AC-274F-A79A-1102ABFF306A}">
      <dgm:prSet/>
      <dgm:spPr/>
      <dgm:t>
        <a:bodyPr/>
        <a:lstStyle/>
        <a:p>
          <a:r>
            <a:rPr lang="en-US" dirty="0"/>
            <a:t>Historical </a:t>
          </a:r>
          <a:r>
            <a:rPr lang="en-US"/>
            <a:t>Claim Records</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2">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2">
        <dgm:presLayoutVars>
          <dgm:bulletEnabled val="1"/>
        </dgm:presLayoutVars>
      </dgm:prSet>
      <dgm:spPr/>
    </dgm:pt>
    <dgm:pt modelId="{26DDF6F7-D7F2-3742-AC9D-798D0295C4C0}" type="pres">
      <dgm:prSet presAssocID="{8566884A-47DA-2D41-BF02-FF2DC3541F79}" presName="space" presStyleCnt="0"/>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1" presStyleCnt="2">
        <dgm:presLayoutVars>
          <dgm:chMax val="0"/>
          <dgm:chPref val="0"/>
          <dgm:bulletEnabled val="1"/>
        </dgm:presLayoutVars>
      </dgm:prSet>
      <dgm:spPr/>
    </dgm:pt>
    <dgm:pt modelId="{E6E857A2-001A-D249-A3EA-5950D8003C2C}" type="pres">
      <dgm:prSet presAssocID="{12CD24AA-15AC-274F-A79A-1102ABFF306A}" presName="desTx" presStyleLbl="alignAccFollowNode1" presStyleIdx="1" presStyleCnt="2">
        <dgm:presLayoutVars>
          <dgm:bulletEnabled val="1"/>
        </dgm:presLayoutVars>
      </dgm:prSet>
      <dgm:spPr/>
    </dgm:pt>
  </dgm:ptLst>
  <dgm:cxnLst>
    <dgm:cxn modelId="{86CB8619-767C-8A4D-9E9A-FC8B8FFC2E23}" srcId="{3B5B5652-EF7E-FC40-A4FF-C687A1A1D2E0}" destId="{12CD24AA-15AC-274F-A79A-1102ABFF306A}" srcOrd="1"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 modelId="{53725119-EA08-034D-BA41-6E0565ACC1B1}" type="presParOf" srcId="{0B7F91C7-9C4B-984F-ABB0-DBF9451615E6}" destId="{26DDF6F7-D7F2-3742-AC9D-798D0295C4C0}" srcOrd="1" destOrd="0" presId="urn:microsoft.com/office/officeart/2005/8/layout/hList1"/>
    <dgm:cxn modelId="{908DCE57-6BEC-F04C-AC5A-AFA415076068}" type="presParOf" srcId="{0B7F91C7-9C4B-984F-ABB0-DBF9451615E6}" destId="{FA29057A-189B-C44C-B19D-4D0BEEA239D2}" srcOrd="2"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08031EA-DA49-A641-8D9D-F860D59A8D9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C910CE61-BDC1-F446-8F73-702A391851B5}">
      <dgm:prSet/>
      <dgm:spPr/>
      <dgm:t>
        <a:bodyPr/>
        <a:lstStyle/>
        <a:p>
          <a:r>
            <a:rPr lang="en-AU" dirty="0"/>
            <a:t>Clustering</a:t>
          </a:r>
        </a:p>
      </dgm:t>
    </dgm:pt>
    <dgm:pt modelId="{E0CF7C83-263D-2F4D-B39B-19880DF660FA}" type="parTrans" cxnId="{2B92A5BC-63ED-F349-9DC3-15D1488865A7}">
      <dgm:prSet/>
      <dgm:spPr/>
      <dgm:t>
        <a:bodyPr/>
        <a:lstStyle/>
        <a:p>
          <a:endParaRPr lang="en-GB"/>
        </a:p>
      </dgm:t>
    </dgm:pt>
    <dgm:pt modelId="{9FC84E80-83FF-E044-B745-BFFC696DB44A}" type="sibTrans" cxnId="{2B92A5BC-63ED-F349-9DC3-15D1488865A7}">
      <dgm:prSet/>
      <dgm:spPr/>
      <dgm:t>
        <a:bodyPr/>
        <a:lstStyle/>
        <a:p>
          <a:endParaRPr lang="en-GB"/>
        </a:p>
      </dgm:t>
    </dgm:pt>
    <dgm:pt modelId="{F06046E5-D1D5-6246-AE06-06AA1EC9DF98}">
      <dgm:prSet custT="1"/>
      <dgm:spPr/>
      <dgm:t>
        <a:bodyPr/>
        <a:lstStyle/>
        <a:p>
          <a:r>
            <a:rPr lang="en-GB" sz="1000" dirty="0"/>
            <a:t>Map claims to clusters. </a:t>
          </a:r>
        </a:p>
      </dgm:t>
    </dgm:pt>
    <dgm:pt modelId="{1918E370-475A-B642-AF40-A3EFA78CBBD0}" type="parTrans" cxnId="{08D4F128-F334-7441-8070-098E92179EE7}">
      <dgm:prSet/>
      <dgm:spPr/>
      <dgm:t>
        <a:bodyPr/>
        <a:lstStyle/>
        <a:p>
          <a:endParaRPr lang="en-GB"/>
        </a:p>
      </dgm:t>
    </dgm:pt>
    <dgm:pt modelId="{3321C657-0EDC-A149-A9FD-43A1FFE980E1}" type="sibTrans" cxnId="{08D4F128-F334-7441-8070-098E92179EE7}">
      <dgm:prSet/>
      <dgm:spPr/>
      <dgm:t>
        <a:bodyPr/>
        <a:lstStyle/>
        <a:p>
          <a:endParaRPr lang="en-GB"/>
        </a:p>
      </dgm:t>
    </dgm:pt>
    <dgm:pt modelId="{5D7698B3-7A23-9F43-8597-ECF63C6193C4}" type="pres">
      <dgm:prSet presAssocID="{908031EA-DA49-A641-8D9D-F860D59A8D94}" presName="linearFlow" presStyleCnt="0">
        <dgm:presLayoutVars>
          <dgm:dir/>
          <dgm:animLvl val="lvl"/>
          <dgm:resizeHandles val="exact"/>
        </dgm:presLayoutVars>
      </dgm:prSet>
      <dgm:spPr/>
    </dgm:pt>
    <dgm:pt modelId="{54F82185-2B9A-E640-86CF-6FB45765334A}" type="pres">
      <dgm:prSet presAssocID="{C910CE61-BDC1-F446-8F73-702A391851B5}" presName="composite" presStyleCnt="0"/>
      <dgm:spPr/>
    </dgm:pt>
    <dgm:pt modelId="{3AAEA5A5-7591-AF49-93F2-CFD72722ECE9}" type="pres">
      <dgm:prSet presAssocID="{C910CE61-BDC1-F446-8F73-702A391851B5}" presName="parentText" presStyleLbl="alignNode1" presStyleIdx="0" presStyleCnt="1">
        <dgm:presLayoutVars>
          <dgm:chMax val="1"/>
          <dgm:bulletEnabled val="1"/>
        </dgm:presLayoutVars>
      </dgm:prSet>
      <dgm:spPr/>
    </dgm:pt>
    <dgm:pt modelId="{8D69DF7E-F8A2-B746-A8D0-C37F05DB4D9B}" type="pres">
      <dgm:prSet presAssocID="{C910CE61-BDC1-F446-8F73-702A391851B5}" presName="descendantText" presStyleLbl="alignAcc1" presStyleIdx="0" presStyleCnt="1" custLinFactNeighborX="-409" custLinFactNeighborY="467">
        <dgm:presLayoutVars>
          <dgm:bulletEnabled val="1"/>
        </dgm:presLayoutVars>
      </dgm:prSet>
      <dgm:spPr/>
    </dgm:pt>
  </dgm:ptLst>
  <dgm:cxnLst>
    <dgm:cxn modelId="{08D4F128-F334-7441-8070-098E92179EE7}" srcId="{C910CE61-BDC1-F446-8F73-702A391851B5}" destId="{F06046E5-D1D5-6246-AE06-06AA1EC9DF98}" srcOrd="0" destOrd="0" parTransId="{1918E370-475A-B642-AF40-A3EFA78CBBD0}" sibTransId="{3321C657-0EDC-A149-A9FD-43A1FFE980E1}"/>
    <dgm:cxn modelId="{BECB8176-6262-214B-917D-29229898356D}" type="presOf" srcId="{908031EA-DA49-A641-8D9D-F860D59A8D94}" destId="{5D7698B3-7A23-9F43-8597-ECF63C6193C4}" srcOrd="0" destOrd="0" presId="urn:microsoft.com/office/officeart/2005/8/layout/chevron2"/>
    <dgm:cxn modelId="{C0481A8C-2A0E-6643-89F1-66D44C26A89E}" type="presOf" srcId="{C910CE61-BDC1-F446-8F73-702A391851B5}" destId="{3AAEA5A5-7591-AF49-93F2-CFD72722ECE9}" srcOrd="0" destOrd="0" presId="urn:microsoft.com/office/officeart/2005/8/layout/chevron2"/>
    <dgm:cxn modelId="{2B92A5BC-63ED-F349-9DC3-15D1488865A7}" srcId="{908031EA-DA49-A641-8D9D-F860D59A8D94}" destId="{C910CE61-BDC1-F446-8F73-702A391851B5}" srcOrd="0" destOrd="0" parTransId="{E0CF7C83-263D-2F4D-B39B-19880DF660FA}" sibTransId="{9FC84E80-83FF-E044-B745-BFFC696DB44A}"/>
    <dgm:cxn modelId="{F313D1D5-9499-1845-B269-F53AC0D6CF31}" type="presOf" srcId="{F06046E5-D1D5-6246-AE06-06AA1EC9DF98}" destId="{8D69DF7E-F8A2-B746-A8D0-C37F05DB4D9B}" srcOrd="0" destOrd="0" presId="urn:microsoft.com/office/officeart/2005/8/layout/chevron2"/>
    <dgm:cxn modelId="{8ED083A6-84AF-9848-AE8F-E18D65A2D91E}" type="presParOf" srcId="{5D7698B3-7A23-9F43-8597-ECF63C6193C4}" destId="{54F82185-2B9A-E640-86CF-6FB45765334A}" srcOrd="0" destOrd="0" presId="urn:microsoft.com/office/officeart/2005/8/layout/chevron2"/>
    <dgm:cxn modelId="{25848E75-42F2-B34F-B4E7-401006994ABB}" type="presParOf" srcId="{54F82185-2B9A-E640-86CF-6FB45765334A}" destId="{3AAEA5A5-7591-AF49-93F2-CFD72722ECE9}" srcOrd="0" destOrd="0" presId="urn:microsoft.com/office/officeart/2005/8/layout/chevron2"/>
    <dgm:cxn modelId="{C4627647-4A85-3643-A9CE-57D79C71494B}" type="presParOf" srcId="{54F82185-2B9A-E640-86CF-6FB45765334A}" destId="{8D69DF7E-F8A2-B746-A8D0-C37F05DB4D9B}"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08031EA-DA49-A641-8D9D-F860D59A8D9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C910CE61-BDC1-F446-8F73-702A391851B5}">
      <dgm:prSet custT="1"/>
      <dgm:spPr/>
      <dgm:t>
        <a:bodyPr/>
        <a:lstStyle/>
        <a:p>
          <a:r>
            <a:rPr lang="en-US" sz="1100" dirty="0"/>
            <a:t>Data</a:t>
          </a:r>
          <a:endParaRPr lang="en-AU" sz="1100" dirty="0"/>
        </a:p>
      </dgm:t>
    </dgm:pt>
    <dgm:pt modelId="{E0CF7C83-263D-2F4D-B39B-19880DF660FA}" type="parTrans" cxnId="{2B92A5BC-63ED-F349-9DC3-15D1488865A7}">
      <dgm:prSet/>
      <dgm:spPr/>
      <dgm:t>
        <a:bodyPr/>
        <a:lstStyle/>
        <a:p>
          <a:endParaRPr lang="en-GB"/>
        </a:p>
      </dgm:t>
    </dgm:pt>
    <dgm:pt modelId="{9FC84E80-83FF-E044-B745-BFFC696DB44A}" type="sibTrans" cxnId="{2B92A5BC-63ED-F349-9DC3-15D1488865A7}">
      <dgm:prSet/>
      <dgm:spPr/>
      <dgm:t>
        <a:bodyPr/>
        <a:lstStyle/>
        <a:p>
          <a:endParaRPr lang="en-GB"/>
        </a:p>
      </dgm:t>
    </dgm:pt>
    <dgm:pt modelId="{F06046E5-D1D5-6246-AE06-06AA1EC9DF98}">
      <dgm:prSet custT="1"/>
      <dgm:spPr/>
      <dgm:t>
        <a:bodyPr/>
        <a:lstStyle/>
        <a:p>
          <a:r>
            <a:rPr lang="en-GB" sz="1000" dirty="0"/>
            <a:t>Test data preparation.</a:t>
          </a:r>
        </a:p>
      </dgm:t>
    </dgm:pt>
    <dgm:pt modelId="{1918E370-475A-B642-AF40-A3EFA78CBBD0}" type="parTrans" cxnId="{08D4F128-F334-7441-8070-098E92179EE7}">
      <dgm:prSet/>
      <dgm:spPr/>
      <dgm:t>
        <a:bodyPr/>
        <a:lstStyle/>
        <a:p>
          <a:endParaRPr lang="en-GB"/>
        </a:p>
      </dgm:t>
    </dgm:pt>
    <dgm:pt modelId="{3321C657-0EDC-A149-A9FD-43A1FFE980E1}" type="sibTrans" cxnId="{08D4F128-F334-7441-8070-098E92179EE7}">
      <dgm:prSet/>
      <dgm:spPr/>
      <dgm:t>
        <a:bodyPr/>
        <a:lstStyle/>
        <a:p>
          <a:endParaRPr lang="en-GB"/>
        </a:p>
      </dgm:t>
    </dgm:pt>
    <dgm:pt modelId="{5D7698B3-7A23-9F43-8597-ECF63C6193C4}" type="pres">
      <dgm:prSet presAssocID="{908031EA-DA49-A641-8D9D-F860D59A8D94}" presName="linearFlow" presStyleCnt="0">
        <dgm:presLayoutVars>
          <dgm:dir/>
          <dgm:animLvl val="lvl"/>
          <dgm:resizeHandles val="exact"/>
        </dgm:presLayoutVars>
      </dgm:prSet>
      <dgm:spPr/>
    </dgm:pt>
    <dgm:pt modelId="{54F82185-2B9A-E640-86CF-6FB45765334A}" type="pres">
      <dgm:prSet presAssocID="{C910CE61-BDC1-F446-8F73-702A391851B5}" presName="composite" presStyleCnt="0"/>
      <dgm:spPr/>
    </dgm:pt>
    <dgm:pt modelId="{3AAEA5A5-7591-AF49-93F2-CFD72722ECE9}" type="pres">
      <dgm:prSet presAssocID="{C910CE61-BDC1-F446-8F73-702A391851B5}" presName="parentText" presStyleLbl="alignNode1" presStyleIdx="0" presStyleCnt="1">
        <dgm:presLayoutVars>
          <dgm:chMax val="1"/>
          <dgm:bulletEnabled val="1"/>
        </dgm:presLayoutVars>
      </dgm:prSet>
      <dgm:spPr/>
    </dgm:pt>
    <dgm:pt modelId="{8D69DF7E-F8A2-B746-A8D0-C37F05DB4D9B}" type="pres">
      <dgm:prSet presAssocID="{C910CE61-BDC1-F446-8F73-702A391851B5}" presName="descendantText" presStyleLbl="alignAcc1" presStyleIdx="0" presStyleCnt="1" custLinFactNeighborX="-409" custLinFactNeighborY="467">
        <dgm:presLayoutVars>
          <dgm:bulletEnabled val="1"/>
        </dgm:presLayoutVars>
      </dgm:prSet>
      <dgm:spPr/>
    </dgm:pt>
  </dgm:ptLst>
  <dgm:cxnLst>
    <dgm:cxn modelId="{08D4F128-F334-7441-8070-098E92179EE7}" srcId="{C910CE61-BDC1-F446-8F73-702A391851B5}" destId="{F06046E5-D1D5-6246-AE06-06AA1EC9DF98}" srcOrd="0" destOrd="0" parTransId="{1918E370-475A-B642-AF40-A3EFA78CBBD0}" sibTransId="{3321C657-0EDC-A149-A9FD-43A1FFE980E1}"/>
    <dgm:cxn modelId="{BECB8176-6262-214B-917D-29229898356D}" type="presOf" srcId="{908031EA-DA49-A641-8D9D-F860D59A8D94}" destId="{5D7698B3-7A23-9F43-8597-ECF63C6193C4}" srcOrd="0" destOrd="0" presId="urn:microsoft.com/office/officeart/2005/8/layout/chevron2"/>
    <dgm:cxn modelId="{C0481A8C-2A0E-6643-89F1-66D44C26A89E}" type="presOf" srcId="{C910CE61-BDC1-F446-8F73-702A391851B5}" destId="{3AAEA5A5-7591-AF49-93F2-CFD72722ECE9}" srcOrd="0" destOrd="0" presId="urn:microsoft.com/office/officeart/2005/8/layout/chevron2"/>
    <dgm:cxn modelId="{2B92A5BC-63ED-F349-9DC3-15D1488865A7}" srcId="{908031EA-DA49-A641-8D9D-F860D59A8D94}" destId="{C910CE61-BDC1-F446-8F73-702A391851B5}" srcOrd="0" destOrd="0" parTransId="{E0CF7C83-263D-2F4D-B39B-19880DF660FA}" sibTransId="{9FC84E80-83FF-E044-B745-BFFC696DB44A}"/>
    <dgm:cxn modelId="{F313D1D5-9499-1845-B269-F53AC0D6CF31}" type="presOf" srcId="{F06046E5-D1D5-6246-AE06-06AA1EC9DF98}" destId="{8D69DF7E-F8A2-B746-A8D0-C37F05DB4D9B}" srcOrd="0" destOrd="0" presId="urn:microsoft.com/office/officeart/2005/8/layout/chevron2"/>
    <dgm:cxn modelId="{8ED083A6-84AF-9848-AE8F-E18D65A2D91E}" type="presParOf" srcId="{5D7698B3-7A23-9F43-8597-ECF63C6193C4}" destId="{54F82185-2B9A-E640-86CF-6FB45765334A}" srcOrd="0" destOrd="0" presId="urn:microsoft.com/office/officeart/2005/8/layout/chevron2"/>
    <dgm:cxn modelId="{25848E75-42F2-B34F-B4E7-401006994ABB}" type="presParOf" srcId="{54F82185-2B9A-E640-86CF-6FB45765334A}" destId="{3AAEA5A5-7591-AF49-93F2-CFD72722ECE9}" srcOrd="0" destOrd="0" presId="urn:microsoft.com/office/officeart/2005/8/layout/chevron2"/>
    <dgm:cxn modelId="{C4627647-4A85-3643-A9CE-57D79C71494B}" type="presParOf" srcId="{54F82185-2B9A-E640-86CF-6FB45765334A}" destId="{8D69DF7E-F8A2-B746-A8D0-C37F05DB4D9B}"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08031EA-DA49-A641-8D9D-F860D59A8D9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C910CE61-BDC1-F446-8F73-702A391851B5}">
      <dgm:prSet custT="1"/>
      <dgm:spPr/>
      <dgm:t>
        <a:bodyPr/>
        <a:lstStyle/>
        <a:p>
          <a:r>
            <a:rPr lang="en-AU" sz="1100" dirty="0"/>
            <a:t>Label</a:t>
          </a:r>
          <a:r>
            <a:rPr lang="en-AU" sz="1800" dirty="0"/>
            <a:t> </a:t>
          </a:r>
        </a:p>
      </dgm:t>
    </dgm:pt>
    <dgm:pt modelId="{E0CF7C83-263D-2F4D-B39B-19880DF660FA}" type="parTrans" cxnId="{2B92A5BC-63ED-F349-9DC3-15D1488865A7}">
      <dgm:prSet/>
      <dgm:spPr/>
      <dgm:t>
        <a:bodyPr/>
        <a:lstStyle/>
        <a:p>
          <a:endParaRPr lang="en-GB"/>
        </a:p>
      </dgm:t>
    </dgm:pt>
    <dgm:pt modelId="{9FC84E80-83FF-E044-B745-BFFC696DB44A}" type="sibTrans" cxnId="{2B92A5BC-63ED-F349-9DC3-15D1488865A7}">
      <dgm:prSet/>
      <dgm:spPr/>
      <dgm:t>
        <a:bodyPr/>
        <a:lstStyle/>
        <a:p>
          <a:endParaRPr lang="en-GB"/>
        </a:p>
      </dgm:t>
    </dgm:pt>
    <dgm:pt modelId="{F06046E5-D1D5-6246-AE06-06AA1EC9DF98}">
      <dgm:prSet custT="1"/>
      <dgm:spPr/>
      <dgm:t>
        <a:bodyPr/>
        <a:lstStyle/>
        <a:p>
          <a:r>
            <a:rPr lang="en-GB" sz="1000" dirty="0"/>
            <a:t>Label complex claim based on the threshold.</a:t>
          </a:r>
        </a:p>
      </dgm:t>
    </dgm:pt>
    <dgm:pt modelId="{1918E370-475A-B642-AF40-A3EFA78CBBD0}" type="parTrans" cxnId="{08D4F128-F334-7441-8070-098E92179EE7}">
      <dgm:prSet/>
      <dgm:spPr/>
      <dgm:t>
        <a:bodyPr/>
        <a:lstStyle/>
        <a:p>
          <a:endParaRPr lang="en-GB"/>
        </a:p>
      </dgm:t>
    </dgm:pt>
    <dgm:pt modelId="{3321C657-0EDC-A149-A9FD-43A1FFE980E1}" type="sibTrans" cxnId="{08D4F128-F334-7441-8070-098E92179EE7}">
      <dgm:prSet/>
      <dgm:spPr/>
      <dgm:t>
        <a:bodyPr/>
        <a:lstStyle/>
        <a:p>
          <a:endParaRPr lang="en-GB"/>
        </a:p>
      </dgm:t>
    </dgm:pt>
    <dgm:pt modelId="{5D7698B3-7A23-9F43-8597-ECF63C6193C4}" type="pres">
      <dgm:prSet presAssocID="{908031EA-DA49-A641-8D9D-F860D59A8D94}" presName="linearFlow" presStyleCnt="0">
        <dgm:presLayoutVars>
          <dgm:dir/>
          <dgm:animLvl val="lvl"/>
          <dgm:resizeHandles val="exact"/>
        </dgm:presLayoutVars>
      </dgm:prSet>
      <dgm:spPr/>
    </dgm:pt>
    <dgm:pt modelId="{54F82185-2B9A-E640-86CF-6FB45765334A}" type="pres">
      <dgm:prSet presAssocID="{C910CE61-BDC1-F446-8F73-702A391851B5}" presName="composite" presStyleCnt="0"/>
      <dgm:spPr/>
    </dgm:pt>
    <dgm:pt modelId="{3AAEA5A5-7591-AF49-93F2-CFD72722ECE9}" type="pres">
      <dgm:prSet presAssocID="{C910CE61-BDC1-F446-8F73-702A391851B5}" presName="parentText" presStyleLbl="alignNode1" presStyleIdx="0" presStyleCnt="1">
        <dgm:presLayoutVars>
          <dgm:chMax val="1"/>
          <dgm:bulletEnabled val="1"/>
        </dgm:presLayoutVars>
      </dgm:prSet>
      <dgm:spPr/>
    </dgm:pt>
    <dgm:pt modelId="{8D69DF7E-F8A2-B746-A8D0-C37F05DB4D9B}" type="pres">
      <dgm:prSet presAssocID="{C910CE61-BDC1-F446-8F73-702A391851B5}" presName="descendantText" presStyleLbl="alignAcc1" presStyleIdx="0" presStyleCnt="1" custLinFactNeighborX="-409" custLinFactNeighborY="467">
        <dgm:presLayoutVars>
          <dgm:bulletEnabled val="1"/>
        </dgm:presLayoutVars>
      </dgm:prSet>
      <dgm:spPr/>
    </dgm:pt>
  </dgm:ptLst>
  <dgm:cxnLst>
    <dgm:cxn modelId="{08D4F128-F334-7441-8070-098E92179EE7}" srcId="{C910CE61-BDC1-F446-8F73-702A391851B5}" destId="{F06046E5-D1D5-6246-AE06-06AA1EC9DF98}" srcOrd="0" destOrd="0" parTransId="{1918E370-475A-B642-AF40-A3EFA78CBBD0}" sibTransId="{3321C657-0EDC-A149-A9FD-43A1FFE980E1}"/>
    <dgm:cxn modelId="{BECB8176-6262-214B-917D-29229898356D}" type="presOf" srcId="{908031EA-DA49-A641-8D9D-F860D59A8D94}" destId="{5D7698B3-7A23-9F43-8597-ECF63C6193C4}" srcOrd="0" destOrd="0" presId="urn:microsoft.com/office/officeart/2005/8/layout/chevron2"/>
    <dgm:cxn modelId="{C0481A8C-2A0E-6643-89F1-66D44C26A89E}" type="presOf" srcId="{C910CE61-BDC1-F446-8F73-702A391851B5}" destId="{3AAEA5A5-7591-AF49-93F2-CFD72722ECE9}" srcOrd="0" destOrd="0" presId="urn:microsoft.com/office/officeart/2005/8/layout/chevron2"/>
    <dgm:cxn modelId="{2B92A5BC-63ED-F349-9DC3-15D1488865A7}" srcId="{908031EA-DA49-A641-8D9D-F860D59A8D94}" destId="{C910CE61-BDC1-F446-8F73-702A391851B5}" srcOrd="0" destOrd="0" parTransId="{E0CF7C83-263D-2F4D-B39B-19880DF660FA}" sibTransId="{9FC84E80-83FF-E044-B745-BFFC696DB44A}"/>
    <dgm:cxn modelId="{F313D1D5-9499-1845-B269-F53AC0D6CF31}" type="presOf" srcId="{F06046E5-D1D5-6246-AE06-06AA1EC9DF98}" destId="{8D69DF7E-F8A2-B746-A8D0-C37F05DB4D9B}" srcOrd="0" destOrd="0" presId="urn:microsoft.com/office/officeart/2005/8/layout/chevron2"/>
    <dgm:cxn modelId="{8ED083A6-84AF-9848-AE8F-E18D65A2D91E}" type="presParOf" srcId="{5D7698B3-7A23-9F43-8597-ECF63C6193C4}" destId="{54F82185-2B9A-E640-86CF-6FB45765334A}" srcOrd="0" destOrd="0" presId="urn:microsoft.com/office/officeart/2005/8/layout/chevron2"/>
    <dgm:cxn modelId="{25848E75-42F2-B34F-B4E7-401006994ABB}" type="presParOf" srcId="{54F82185-2B9A-E640-86CF-6FB45765334A}" destId="{3AAEA5A5-7591-AF49-93F2-CFD72722ECE9}" srcOrd="0" destOrd="0" presId="urn:microsoft.com/office/officeart/2005/8/layout/chevron2"/>
    <dgm:cxn modelId="{C4627647-4A85-3643-A9CE-57D79C71494B}" type="presParOf" srcId="{54F82185-2B9A-E640-86CF-6FB45765334A}" destId="{8D69DF7E-F8A2-B746-A8D0-C37F05DB4D9B}" srcOrd="1" destOrd="0" presId="urn:microsoft.com/office/officeart/2005/8/layout/chevron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08031EA-DA49-A641-8D9D-F860D59A8D9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C910CE61-BDC1-F446-8F73-702A391851B5}">
      <dgm:prSet/>
      <dgm:spPr/>
      <dgm:t>
        <a:bodyPr/>
        <a:lstStyle/>
        <a:p>
          <a:r>
            <a:rPr lang="en-AU" dirty="0"/>
            <a:t>Validation</a:t>
          </a:r>
        </a:p>
      </dgm:t>
    </dgm:pt>
    <dgm:pt modelId="{E0CF7C83-263D-2F4D-B39B-19880DF660FA}" type="parTrans" cxnId="{2B92A5BC-63ED-F349-9DC3-15D1488865A7}">
      <dgm:prSet/>
      <dgm:spPr/>
      <dgm:t>
        <a:bodyPr/>
        <a:lstStyle/>
        <a:p>
          <a:endParaRPr lang="en-GB"/>
        </a:p>
      </dgm:t>
    </dgm:pt>
    <dgm:pt modelId="{9FC84E80-83FF-E044-B745-BFFC696DB44A}" type="sibTrans" cxnId="{2B92A5BC-63ED-F349-9DC3-15D1488865A7}">
      <dgm:prSet/>
      <dgm:spPr/>
      <dgm:t>
        <a:bodyPr/>
        <a:lstStyle/>
        <a:p>
          <a:endParaRPr lang="en-GB"/>
        </a:p>
      </dgm:t>
    </dgm:pt>
    <dgm:pt modelId="{F06046E5-D1D5-6246-AE06-06AA1EC9DF98}">
      <dgm:prSet custT="1"/>
      <dgm:spPr/>
      <dgm:t>
        <a:bodyPr/>
        <a:lstStyle/>
        <a:p>
          <a:r>
            <a:rPr lang="en-GB" sz="1000" dirty="0"/>
            <a:t>Comparing results between cluster label and actual label.</a:t>
          </a:r>
        </a:p>
      </dgm:t>
    </dgm:pt>
    <dgm:pt modelId="{1918E370-475A-B642-AF40-A3EFA78CBBD0}" type="parTrans" cxnId="{08D4F128-F334-7441-8070-098E92179EE7}">
      <dgm:prSet/>
      <dgm:spPr/>
      <dgm:t>
        <a:bodyPr/>
        <a:lstStyle/>
        <a:p>
          <a:endParaRPr lang="en-GB"/>
        </a:p>
      </dgm:t>
    </dgm:pt>
    <dgm:pt modelId="{3321C657-0EDC-A149-A9FD-43A1FFE980E1}" type="sibTrans" cxnId="{08D4F128-F334-7441-8070-098E92179EE7}">
      <dgm:prSet/>
      <dgm:spPr/>
      <dgm:t>
        <a:bodyPr/>
        <a:lstStyle/>
        <a:p>
          <a:endParaRPr lang="en-GB"/>
        </a:p>
      </dgm:t>
    </dgm:pt>
    <dgm:pt modelId="{5D7698B3-7A23-9F43-8597-ECF63C6193C4}" type="pres">
      <dgm:prSet presAssocID="{908031EA-DA49-A641-8D9D-F860D59A8D94}" presName="linearFlow" presStyleCnt="0">
        <dgm:presLayoutVars>
          <dgm:dir/>
          <dgm:animLvl val="lvl"/>
          <dgm:resizeHandles val="exact"/>
        </dgm:presLayoutVars>
      </dgm:prSet>
      <dgm:spPr/>
    </dgm:pt>
    <dgm:pt modelId="{54F82185-2B9A-E640-86CF-6FB45765334A}" type="pres">
      <dgm:prSet presAssocID="{C910CE61-BDC1-F446-8F73-702A391851B5}" presName="composite" presStyleCnt="0"/>
      <dgm:spPr/>
    </dgm:pt>
    <dgm:pt modelId="{3AAEA5A5-7591-AF49-93F2-CFD72722ECE9}" type="pres">
      <dgm:prSet presAssocID="{C910CE61-BDC1-F446-8F73-702A391851B5}" presName="parentText" presStyleLbl="alignNode1" presStyleIdx="0" presStyleCnt="1">
        <dgm:presLayoutVars>
          <dgm:chMax val="1"/>
          <dgm:bulletEnabled val="1"/>
        </dgm:presLayoutVars>
      </dgm:prSet>
      <dgm:spPr/>
    </dgm:pt>
    <dgm:pt modelId="{8D69DF7E-F8A2-B746-A8D0-C37F05DB4D9B}" type="pres">
      <dgm:prSet presAssocID="{C910CE61-BDC1-F446-8F73-702A391851B5}" presName="descendantText" presStyleLbl="alignAcc1" presStyleIdx="0" presStyleCnt="1" custLinFactNeighborX="-409" custLinFactNeighborY="467">
        <dgm:presLayoutVars>
          <dgm:bulletEnabled val="1"/>
        </dgm:presLayoutVars>
      </dgm:prSet>
      <dgm:spPr/>
    </dgm:pt>
  </dgm:ptLst>
  <dgm:cxnLst>
    <dgm:cxn modelId="{08D4F128-F334-7441-8070-098E92179EE7}" srcId="{C910CE61-BDC1-F446-8F73-702A391851B5}" destId="{F06046E5-D1D5-6246-AE06-06AA1EC9DF98}" srcOrd="0" destOrd="0" parTransId="{1918E370-475A-B642-AF40-A3EFA78CBBD0}" sibTransId="{3321C657-0EDC-A149-A9FD-43A1FFE980E1}"/>
    <dgm:cxn modelId="{BECB8176-6262-214B-917D-29229898356D}" type="presOf" srcId="{908031EA-DA49-A641-8D9D-F860D59A8D94}" destId="{5D7698B3-7A23-9F43-8597-ECF63C6193C4}" srcOrd="0" destOrd="0" presId="urn:microsoft.com/office/officeart/2005/8/layout/chevron2"/>
    <dgm:cxn modelId="{C0481A8C-2A0E-6643-89F1-66D44C26A89E}" type="presOf" srcId="{C910CE61-BDC1-F446-8F73-702A391851B5}" destId="{3AAEA5A5-7591-AF49-93F2-CFD72722ECE9}" srcOrd="0" destOrd="0" presId="urn:microsoft.com/office/officeart/2005/8/layout/chevron2"/>
    <dgm:cxn modelId="{2B92A5BC-63ED-F349-9DC3-15D1488865A7}" srcId="{908031EA-DA49-A641-8D9D-F860D59A8D94}" destId="{C910CE61-BDC1-F446-8F73-702A391851B5}" srcOrd="0" destOrd="0" parTransId="{E0CF7C83-263D-2F4D-B39B-19880DF660FA}" sibTransId="{9FC84E80-83FF-E044-B745-BFFC696DB44A}"/>
    <dgm:cxn modelId="{F313D1D5-9499-1845-B269-F53AC0D6CF31}" type="presOf" srcId="{F06046E5-D1D5-6246-AE06-06AA1EC9DF98}" destId="{8D69DF7E-F8A2-B746-A8D0-C37F05DB4D9B}" srcOrd="0" destOrd="0" presId="urn:microsoft.com/office/officeart/2005/8/layout/chevron2"/>
    <dgm:cxn modelId="{8ED083A6-84AF-9848-AE8F-E18D65A2D91E}" type="presParOf" srcId="{5D7698B3-7A23-9F43-8597-ECF63C6193C4}" destId="{54F82185-2B9A-E640-86CF-6FB45765334A}" srcOrd="0" destOrd="0" presId="urn:microsoft.com/office/officeart/2005/8/layout/chevron2"/>
    <dgm:cxn modelId="{25848E75-42F2-B34F-B4E7-401006994ABB}" type="presParOf" srcId="{54F82185-2B9A-E640-86CF-6FB45765334A}" destId="{3AAEA5A5-7591-AF49-93F2-CFD72722ECE9}" srcOrd="0" destOrd="0" presId="urn:microsoft.com/office/officeart/2005/8/layout/chevron2"/>
    <dgm:cxn modelId="{C4627647-4A85-3643-A9CE-57D79C71494B}" type="presParOf" srcId="{54F82185-2B9A-E640-86CF-6FB45765334A}" destId="{8D69DF7E-F8A2-B746-A8D0-C37F05DB4D9B}" srcOrd="1" destOrd="0" presId="urn:microsoft.com/office/officeart/2005/8/layout/chevron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a:solidFill>
          <a:srgbClr val="0070C0"/>
        </a:solidFill>
      </dgm:spPr>
      <dgm:t>
        <a:bodyPr/>
        <a:lstStyle/>
        <a:p>
          <a:r>
            <a:rPr lang="en-US" dirty="0"/>
            <a:t>New Claim</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1" custLinFactNeighborX="7639" custLinFactNeighborY="-47498">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1">
        <dgm:presLayoutVars>
          <dgm:bulletEnabled val="1"/>
        </dgm:presLayoutVars>
      </dgm:prSet>
      <dgm:spPr/>
    </dgm:pt>
  </dgm:ptLst>
  <dgm:cxnLst>
    <dgm:cxn modelId="{68BAC238-8238-CA49-A66D-98B7BCEA15EE}" type="presOf" srcId="{3B5B5652-EF7E-FC40-A4FF-C687A1A1D2E0}" destId="{0B7F91C7-9C4B-984F-ABB0-DBF9451615E6}"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12CD24AA-15AC-274F-A79A-1102ABFF306A}">
      <dgm:prSet/>
      <dgm:spPr/>
      <dgm:t>
        <a:bodyPr/>
        <a:lstStyle/>
        <a:p>
          <a:r>
            <a:rPr lang="en-US" dirty="0"/>
            <a:t>Claim Amount</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0" presStyleCnt="1">
        <dgm:presLayoutVars>
          <dgm:chMax val="0"/>
          <dgm:chPref val="0"/>
          <dgm:bulletEnabled val="1"/>
        </dgm:presLayoutVars>
      </dgm:prSet>
      <dgm:spPr/>
    </dgm:pt>
    <dgm:pt modelId="{E6E857A2-001A-D249-A3EA-5950D8003C2C}" type="pres">
      <dgm:prSet presAssocID="{12CD24AA-15AC-274F-A79A-1102ABFF306A}" presName="desTx" presStyleLbl="alignAccFollowNode1" presStyleIdx="0" presStyleCnt="1">
        <dgm:presLayoutVars>
          <dgm:bulletEnabled val="1"/>
        </dgm:presLayoutVars>
      </dgm:prSet>
      <dgm:spPr/>
    </dgm:pt>
  </dgm:ptLst>
  <dgm:cxnLst>
    <dgm:cxn modelId="{86CB8619-767C-8A4D-9E9A-FC8B8FFC2E23}" srcId="{3B5B5652-EF7E-FC40-A4FF-C687A1A1D2E0}" destId="{12CD24AA-15AC-274F-A79A-1102ABFF306A}" srcOrd="0"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908DCE57-6BEC-F04C-AC5A-AFA415076068}" type="presParOf" srcId="{0B7F91C7-9C4B-984F-ABB0-DBF9451615E6}" destId="{FA29057A-189B-C44C-B19D-4D0BEEA239D2}" srcOrd="0"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dgm:t>
        <a:bodyPr/>
        <a:lstStyle/>
        <a:p>
          <a:r>
            <a:rPr lang="en-US" dirty="0"/>
            <a:t>Historical Claim Records</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12CD24AA-15AC-274F-A79A-1102ABFF306A}">
      <dgm:prSet/>
      <dgm:spPr/>
      <dgm:t>
        <a:bodyPr/>
        <a:lstStyle/>
        <a:p>
          <a:r>
            <a:rPr lang="en-US" dirty="0"/>
            <a:t>Historical Claim Records</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2">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2">
        <dgm:presLayoutVars>
          <dgm:bulletEnabled val="1"/>
        </dgm:presLayoutVars>
      </dgm:prSet>
      <dgm:spPr/>
    </dgm:pt>
    <dgm:pt modelId="{26DDF6F7-D7F2-3742-AC9D-798D0295C4C0}" type="pres">
      <dgm:prSet presAssocID="{8566884A-47DA-2D41-BF02-FF2DC3541F79}" presName="space" presStyleCnt="0"/>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1" presStyleCnt="2">
        <dgm:presLayoutVars>
          <dgm:chMax val="0"/>
          <dgm:chPref val="0"/>
          <dgm:bulletEnabled val="1"/>
        </dgm:presLayoutVars>
      </dgm:prSet>
      <dgm:spPr/>
    </dgm:pt>
    <dgm:pt modelId="{E6E857A2-001A-D249-A3EA-5950D8003C2C}" type="pres">
      <dgm:prSet presAssocID="{12CD24AA-15AC-274F-A79A-1102ABFF306A}" presName="desTx" presStyleLbl="alignAccFollowNode1" presStyleIdx="1" presStyleCnt="2">
        <dgm:presLayoutVars>
          <dgm:bulletEnabled val="1"/>
        </dgm:presLayoutVars>
      </dgm:prSet>
      <dgm:spPr/>
    </dgm:pt>
  </dgm:ptLst>
  <dgm:cxnLst>
    <dgm:cxn modelId="{86CB8619-767C-8A4D-9E9A-FC8B8FFC2E23}" srcId="{3B5B5652-EF7E-FC40-A4FF-C687A1A1D2E0}" destId="{12CD24AA-15AC-274F-A79A-1102ABFF306A}" srcOrd="1"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 modelId="{53725119-EA08-034D-BA41-6E0565ACC1B1}" type="presParOf" srcId="{0B7F91C7-9C4B-984F-ABB0-DBF9451615E6}" destId="{26DDF6F7-D7F2-3742-AC9D-798D0295C4C0}" srcOrd="1" destOrd="0" presId="urn:microsoft.com/office/officeart/2005/8/layout/hList1"/>
    <dgm:cxn modelId="{908DCE57-6BEC-F04C-AC5A-AFA415076068}" type="presParOf" srcId="{0B7F91C7-9C4B-984F-ABB0-DBF9451615E6}" destId="{FA29057A-189B-C44C-B19D-4D0BEEA239D2}" srcOrd="2"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dgm:t>
        <a:bodyPr/>
        <a:lstStyle/>
        <a:p>
          <a:r>
            <a:rPr lang="en-US" dirty="0"/>
            <a:t>Historical Claim Records</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12CD24AA-15AC-274F-A79A-1102ABFF306A}">
      <dgm:prSet/>
      <dgm:spPr/>
      <dgm:t>
        <a:bodyPr/>
        <a:lstStyle/>
        <a:p>
          <a:r>
            <a:rPr lang="en-US" dirty="0"/>
            <a:t>Historical </a:t>
          </a:r>
          <a:r>
            <a:rPr lang="en-US"/>
            <a:t>Claim Records</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2">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2">
        <dgm:presLayoutVars>
          <dgm:bulletEnabled val="1"/>
        </dgm:presLayoutVars>
      </dgm:prSet>
      <dgm:spPr/>
    </dgm:pt>
    <dgm:pt modelId="{26DDF6F7-D7F2-3742-AC9D-798D0295C4C0}" type="pres">
      <dgm:prSet presAssocID="{8566884A-47DA-2D41-BF02-FF2DC3541F79}" presName="space" presStyleCnt="0"/>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1" presStyleCnt="2">
        <dgm:presLayoutVars>
          <dgm:chMax val="0"/>
          <dgm:chPref val="0"/>
          <dgm:bulletEnabled val="1"/>
        </dgm:presLayoutVars>
      </dgm:prSet>
      <dgm:spPr/>
    </dgm:pt>
    <dgm:pt modelId="{E6E857A2-001A-D249-A3EA-5950D8003C2C}" type="pres">
      <dgm:prSet presAssocID="{12CD24AA-15AC-274F-A79A-1102ABFF306A}" presName="desTx" presStyleLbl="alignAccFollowNode1" presStyleIdx="1" presStyleCnt="2">
        <dgm:presLayoutVars>
          <dgm:bulletEnabled val="1"/>
        </dgm:presLayoutVars>
      </dgm:prSet>
      <dgm:spPr/>
    </dgm:pt>
  </dgm:ptLst>
  <dgm:cxnLst>
    <dgm:cxn modelId="{86CB8619-767C-8A4D-9E9A-FC8B8FFC2E23}" srcId="{3B5B5652-EF7E-FC40-A4FF-C687A1A1D2E0}" destId="{12CD24AA-15AC-274F-A79A-1102ABFF306A}" srcOrd="1"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 modelId="{53725119-EA08-034D-BA41-6E0565ACC1B1}" type="presParOf" srcId="{0B7F91C7-9C4B-984F-ABB0-DBF9451615E6}" destId="{26DDF6F7-D7F2-3742-AC9D-798D0295C4C0}" srcOrd="1" destOrd="0" presId="urn:microsoft.com/office/officeart/2005/8/layout/hList1"/>
    <dgm:cxn modelId="{908DCE57-6BEC-F04C-AC5A-AFA415076068}" type="presParOf" srcId="{0B7F91C7-9C4B-984F-ABB0-DBF9451615E6}" destId="{FA29057A-189B-C44C-B19D-4D0BEEA239D2}" srcOrd="2"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dgm:t>
        <a:bodyPr/>
        <a:lstStyle/>
        <a:p>
          <a:r>
            <a:rPr lang="en-US" dirty="0"/>
            <a:t>Historical Claim Records</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12CD24AA-15AC-274F-A79A-1102ABFF306A}">
      <dgm:prSet/>
      <dgm:spPr/>
      <dgm:t>
        <a:bodyPr/>
        <a:lstStyle/>
        <a:p>
          <a:r>
            <a:rPr lang="en-US" dirty="0"/>
            <a:t>Historical Claim Records</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2">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2">
        <dgm:presLayoutVars>
          <dgm:bulletEnabled val="1"/>
        </dgm:presLayoutVars>
      </dgm:prSet>
      <dgm:spPr/>
    </dgm:pt>
    <dgm:pt modelId="{26DDF6F7-D7F2-3742-AC9D-798D0295C4C0}" type="pres">
      <dgm:prSet presAssocID="{8566884A-47DA-2D41-BF02-FF2DC3541F79}" presName="space" presStyleCnt="0"/>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1" presStyleCnt="2">
        <dgm:presLayoutVars>
          <dgm:chMax val="0"/>
          <dgm:chPref val="0"/>
          <dgm:bulletEnabled val="1"/>
        </dgm:presLayoutVars>
      </dgm:prSet>
      <dgm:spPr/>
    </dgm:pt>
    <dgm:pt modelId="{E6E857A2-001A-D249-A3EA-5950D8003C2C}" type="pres">
      <dgm:prSet presAssocID="{12CD24AA-15AC-274F-A79A-1102ABFF306A}" presName="desTx" presStyleLbl="alignAccFollowNode1" presStyleIdx="1" presStyleCnt="2">
        <dgm:presLayoutVars>
          <dgm:bulletEnabled val="1"/>
        </dgm:presLayoutVars>
      </dgm:prSet>
      <dgm:spPr/>
    </dgm:pt>
  </dgm:ptLst>
  <dgm:cxnLst>
    <dgm:cxn modelId="{86CB8619-767C-8A4D-9E9A-FC8B8FFC2E23}" srcId="{3B5B5652-EF7E-FC40-A4FF-C687A1A1D2E0}" destId="{12CD24AA-15AC-274F-A79A-1102ABFF306A}" srcOrd="1"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 modelId="{53725119-EA08-034D-BA41-6E0565ACC1B1}" type="presParOf" srcId="{0B7F91C7-9C4B-984F-ABB0-DBF9451615E6}" destId="{26DDF6F7-D7F2-3742-AC9D-798D0295C4C0}" srcOrd="1" destOrd="0" presId="urn:microsoft.com/office/officeart/2005/8/layout/hList1"/>
    <dgm:cxn modelId="{908DCE57-6BEC-F04C-AC5A-AFA415076068}" type="presParOf" srcId="{0B7F91C7-9C4B-984F-ABB0-DBF9451615E6}" destId="{FA29057A-189B-C44C-B19D-4D0BEEA239D2}" srcOrd="2"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dgm:t>
        <a:bodyPr/>
        <a:lstStyle/>
        <a:p>
          <a:r>
            <a:rPr lang="en-US" dirty="0"/>
            <a:t>Historical Claim Records</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12CD24AA-15AC-274F-A79A-1102ABFF306A}">
      <dgm:prSet/>
      <dgm:spPr/>
      <dgm:t>
        <a:bodyPr/>
        <a:lstStyle/>
        <a:p>
          <a:r>
            <a:rPr lang="en-US" dirty="0"/>
            <a:t>Historical </a:t>
          </a:r>
          <a:r>
            <a:rPr lang="en-US"/>
            <a:t>Claim Records</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2">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2">
        <dgm:presLayoutVars>
          <dgm:bulletEnabled val="1"/>
        </dgm:presLayoutVars>
      </dgm:prSet>
      <dgm:spPr/>
    </dgm:pt>
    <dgm:pt modelId="{26DDF6F7-D7F2-3742-AC9D-798D0295C4C0}" type="pres">
      <dgm:prSet presAssocID="{8566884A-47DA-2D41-BF02-FF2DC3541F79}" presName="space" presStyleCnt="0"/>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1" presStyleCnt="2">
        <dgm:presLayoutVars>
          <dgm:chMax val="0"/>
          <dgm:chPref val="0"/>
          <dgm:bulletEnabled val="1"/>
        </dgm:presLayoutVars>
      </dgm:prSet>
      <dgm:spPr/>
    </dgm:pt>
    <dgm:pt modelId="{E6E857A2-001A-D249-A3EA-5950D8003C2C}" type="pres">
      <dgm:prSet presAssocID="{12CD24AA-15AC-274F-A79A-1102ABFF306A}" presName="desTx" presStyleLbl="alignAccFollowNode1" presStyleIdx="1" presStyleCnt="2">
        <dgm:presLayoutVars>
          <dgm:bulletEnabled val="1"/>
        </dgm:presLayoutVars>
      </dgm:prSet>
      <dgm:spPr/>
    </dgm:pt>
  </dgm:ptLst>
  <dgm:cxnLst>
    <dgm:cxn modelId="{86CB8619-767C-8A4D-9E9A-FC8B8FFC2E23}" srcId="{3B5B5652-EF7E-FC40-A4FF-C687A1A1D2E0}" destId="{12CD24AA-15AC-274F-A79A-1102ABFF306A}" srcOrd="1"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 modelId="{53725119-EA08-034D-BA41-6E0565ACC1B1}" type="presParOf" srcId="{0B7F91C7-9C4B-984F-ABB0-DBF9451615E6}" destId="{26DDF6F7-D7F2-3742-AC9D-798D0295C4C0}" srcOrd="1" destOrd="0" presId="urn:microsoft.com/office/officeart/2005/8/layout/hList1"/>
    <dgm:cxn modelId="{908DCE57-6BEC-F04C-AC5A-AFA415076068}" type="presParOf" srcId="{0B7F91C7-9C4B-984F-ABB0-DBF9451615E6}" destId="{FA29057A-189B-C44C-B19D-4D0BEEA239D2}" srcOrd="2"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dgm:t>
        <a:bodyPr/>
        <a:lstStyle/>
        <a:p>
          <a:r>
            <a:rPr lang="en-US" dirty="0"/>
            <a:t>Claim</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12CD24AA-15AC-274F-A79A-1102ABFF306A}">
      <dgm:prSet/>
      <dgm:spPr/>
      <dgm:t>
        <a:bodyPr/>
        <a:lstStyle/>
        <a:p>
          <a:r>
            <a:rPr lang="en-US" dirty="0"/>
            <a:t>Claim</a:t>
          </a:r>
          <a:endParaRPr lang="en-AU" dirty="0"/>
        </a:p>
      </dgm:t>
    </dgm:pt>
    <dgm:pt modelId="{EEF38014-6F4D-B641-BC39-09C9162D742B}" type="parTrans" cxnId="{86CB8619-767C-8A4D-9E9A-FC8B8FFC2E23}">
      <dgm:prSet/>
      <dgm:spPr/>
      <dgm:t>
        <a:bodyPr/>
        <a:lstStyle/>
        <a:p>
          <a:endParaRPr lang="en-GB"/>
        </a:p>
      </dgm:t>
    </dgm:pt>
    <dgm:pt modelId="{58C7E856-25A3-554D-805C-9EFCCF57E10A}" type="sibTrans" cxnId="{86CB8619-767C-8A4D-9E9A-FC8B8FFC2E23}">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2">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2">
        <dgm:presLayoutVars>
          <dgm:bulletEnabled val="1"/>
        </dgm:presLayoutVars>
      </dgm:prSet>
      <dgm:spPr/>
    </dgm:pt>
    <dgm:pt modelId="{26DDF6F7-D7F2-3742-AC9D-798D0295C4C0}" type="pres">
      <dgm:prSet presAssocID="{8566884A-47DA-2D41-BF02-FF2DC3541F79}" presName="space" presStyleCnt="0"/>
      <dgm:spPr/>
    </dgm:pt>
    <dgm:pt modelId="{FA29057A-189B-C44C-B19D-4D0BEEA239D2}" type="pres">
      <dgm:prSet presAssocID="{12CD24AA-15AC-274F-A79A-1102ABFF306A}" presName="composite" presStyleCnt="0"/>
      <dgm:spPr/>
    </dgm:pt>
    <dgm:pt modelId="{43A4AE99-EC10-6542-A7AB-62610138E724}" type="pres">
      <dgm:prSet presAssocID="{12CD24AA-15AC-274F-A79A-1102ABFF306A}" presName="parTx" presStyleLbl="alignNode1" presStyleIdx="1" presStyleCnt="2">
        <dgm:presLayoutVars>
          <dgm:chMax val="0"/>
          <dgm:chPref val="0"/>
          <dgm:bulletEnabled val="1"/>
        </dgm:presLayoutVars>
      </dgm:prSet>
      <dgm:spPr/>
    </dgm:pt>
    <dgm:pt modelId="{E6E857A2-001A-D249-A3EA-5950D8003C2C}" type="pres">
      <dgm:prSet presAssocID="{12CD24AA-15AC-274F-A79A-1102ABFF306A}" presName="desTx" presStyleLbl="alignAccFollowNode1" presStyleIdx="1" presStyleCnt="2">
        <dgm:presLayoutVars>
          <dgm:bulletEnabled val="1"/>
        </dgm:presLayoutVars>
      </dgm:prSet>
      <dgm:spPr/>
    </dgm:pt>
  </dgm:ptLst>
  <dgm:cxnLst>
    <dgm:cxn modelId="{86CB8619-767C-8A4D-9E9A-FC8B8FFC2E23}" srcId="{3B5B5652-EF7E-FC40-A4FF-C687A1A1D2E0}" destId="{12CD24AA-15AC-274F-A79A-1102ABFF306A}" srcOrd="1" destOrd="0" parTransId="{EEF38014-6F4D-B641-BC39-09C9162D742B}" sibTransId="{58C7E856-25A3-554D-805C-9EFCCF57E10A}"/>
    <dgm:cxn modelId="{68BAC238-8238-CA49-A66D-98B7BCEA15EE}" type="presOf" srcId="{3B5B5652-EF7E-FC40-A4FF-C687A1A1D2E0}" destId="{0B7F91C7-9C4B-984F-ABB0-DBF9451615E6}" srcOrd="0" destOrd="0" presId="urn:microsoft.com/office/officeart/2005/8/layout/hList1"/>
    <dgm:cxn modelId="{605BA440-213E-DD47-8C88-2E390C95D56A}" type="presOf" srcId="{12CD24AA-15AC-274F-A79A-1102ABFF306A}" destId="{43A4AE99-EC10-6542-A7AB-62610138E724}"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 modelId="{53725119-EA08-034D-BA41-6E0565ACC1B1}" type="presParOf" srcId="{0B7F91C7-9C4B-984F-ABB0-DBF9451615E6}" destId="{26DDF6F7-D7F2-3742-AC9D-798D0295C4C0}" srcOrd="1" destOrd="0" presId="urn:microsoft.com/office/officeart/2005/8/layout/hList1"/>
    <dgm:cxn modelId="{908DCE57-6BEC-F04C-AC5A-AFA415076068}" type="presParOf" srcId="{0B7F91C7-9C4B-984F-ABB0-DBF9451615E6}" destId="{FA29057A-189B-C44C-B19D-4D0BEEA239D2}" srcOrd="2" destOrd="0" presId="urn:microsoft.com/office/officeart/2005/8/layout/hList1"/>
    <dgm:cxn modelId="{F52642AF-3F8D-8C4E-863D-4E39EA10A2B9}" type="presParOf" srcId="{FA29057A-189B-C44C-B19D-4D0BEEA239D2}" destId="{43A4AE99-EC10-6542-A7AB-62610138E724}" srcOrd="0" destOrd="0" presId="urn:microsoft.com/office/officeart/2005/8/layout/hList1"/>
    <dgm:cxn modelId="{BF7C9838-FD03-C946-8A49-052678D8D600}" type="presParOf" srcId="{FA29057A-189B-C44C-B19D-4D0BEEA239D2}" destId="{E6E857A2-001A-D249-A3EA-5950D8003C2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5B5652-EF7E-FC40-A4FF-C687A1A1D2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6EFBEDC-1ACA-394C-85F6-AC9AECE1AE2D}">
      <dgm:prSet/>
      <dgm:spPr>
        <a:solidFill>
          <a:srgbClr val="0070C0"/>
        </a:solidFill>
      </dgm:spPr>
      <dgm:t>
        <a:bodyPr/>
        <a:lstStyle/>
        <a:p>
          <a:r>
            <a:rPr lang="en-US" dirty="0"/>
            <a:t>New Claim</a:t>
          </a:r>
          <a:endParaRPr lang="en-AU" dirty="0"/>
        </a:p>
      </dgm:t>
    </dgm:pt>
    <dgm:pt modelId="{0613FE7E-594E-D640-85A7-53A6A9BF93AB}" type="parTrans" cxnId="{E10270C0-8D21-464D-8F58-A249185E0874}">
      <dgm:prSet/>
      <dgm:spPr/>
      <dgm:t>
        <a:bodyPr/>
        <a:lstStyle/>
        <a:p>
          <a:endParaRPr lang="en-GB"/>
        </a:p>
      </dgm:t>
    </dgm:pt>
    <dgm:pt modelId="{8566884A-47DA-2D41-BF02-FF2DC3541F79}" type="sibTrans" cxnId="{E10270C0-8D21-464D-8F58-A249185E0874}">
      <dgm:prSet/>
      <dgm:spPr/>
      <dgm:t>
        <a:bodyPr/>
        <a:lstStyle/>
        <a:p>
          <a:endParaRPr lang="en-GB"/>
        </a:p>
      </dgm:t>
    </dgm:pt>
    <dgm:pt modelId="{0B7F91C7-9C4B-984F-ABB0-DBF9451615E6}" type="pres">
      <dgm:prSet presAssocID="{3B5B5652-EF7E-FC40-A4FF-C687A1A1D2E0}" presName="Name0" presStyleCnt="0">
        <dgm:presLayoutVars>
          <dgm:dir/>
          <dgm:animLvl val="lvl"/>
          <dgm:resizeHandles val="exact"/>
        </dgm:presLayoutVars>
      </dgm:prSet>
      <dgm:spPr/>
    </dgm:pt>
    <dgm:pt modelId="{C3D75286-63ED-FA42-8DA6-7DC8306AE609}" type="pres">
      <dgm:prSet presAssocID="{B6EFBEDC-1ACA-394C-85F6-AC9AECE1AE2D}" presName="composite" presStyleCnt="0"/>
      <dgm:spPr/>
    </dgm:pt>
    <dgm:pt modelId="{E133BAA2-A582-D349-8F52-A204A8F52D93}" type="pres">
      <dgm:prSet presAssocID="{B6EFBEDC-1ACA-394C-85F6-AC9AECE1AE2D}" presName="parTx" presStyleLbl="alignNode1" presStyleIdx="0" presStyleCnt="1">
        <dgm:presLayoutVars>
          <dgm:chMax val="0"/>
          <dgm:chPref val="0"/>
          <dgm:bulletEnabled val="1"/>
        </dgm:presLayoutVars>
      </dgm:prSet>
      <dgm:spPr/>
    </dgm:pt>
    <dgm:pt modelId="{FB594810-77F3-414F-B798-7C427C4CD299}" type="pres">
      <dgm:prSet presAssocID="{B6EFBEDC-1ACA-394C-85F6-AC9AECE1AE2D}" presName="desTx" presStyleLbl="alignAccFollowNode1" presStyleIdx="0" presStyleCnt="1">
        <dgm:presLayoutVars>
          <dgm:bulletEnabled val="1"/>
        </dgm:presLayoutVars>
      </dgm:prSet>
      <dgm:spPr/>
    </dgm:pt>
  </dgm:ptLst>
  <dgm:cxnLst>
    <dgm:cxn modelId="{68BAC238-8238-CA49-A66D-98B7BCEA15EE}" type="presOf" srcId="{3B5B5652-EF7E-FC40-A4FF-C687A1A1D2E0}" destId="{0B7F91C7-9C4B-984F-ABB0-DBF9451615E6}" srcOrd="0" destOrd="0" presId="urn:microsoft.com/office/officeart/2005/8/layout/hList1"/>
    <dgm:cxn modelId="{303497A2-B903-5544-9E52-8DD8097B8800}" type="presOf" srcId="{B6EFBEDC-1ACA-394C-85F6-AC9AECE1AE2D}" destId="{E133BAA2-A582-D349-8F52-A204A8F52D93}" srcOrd="0" destOrd="0" presId="urn:microsoft.com/office/officeart/2005/8/layout/hList1"/>
    <dgm:cxn modelId="{E10270C0-8D21-464D-8F58-A249185E0874}" srcId="{3B5B5652-EF7E-FC40-A4FF-C687A1A1D2E0}" destId="{B6EFBEDC-1ACA-394C-85F6-AC9AECE1AE2D}" srcOrd="0" destOrd="0" parTransId="{0613FE7E-594E-D640-85A7-53A6A9BF93AB}" sibTransId="{8566884A-47DA-2D41-BF02-FF2DC3541F79}"/>
    <dgm:cxn modelId="{6AED1931-F0BF-2B4A-A295-53F524A30CB0}" type="presParOf" srcId="{0B7F91C7-9C4B-984F-ABB0-DBF9451615E6}" destId="{C3D75286-63ED-FA42-8DA6-7DC8306AE609}" srcOrd="0" destOrd="0" presId="urn:microsoft.com/office/officeart/2005/8/layout/hList1"/>
    <dgm:cxn modelId="{E0C21646-630C-CF4C-B535-443DCE3657AC}" type="presParOf" srcId="{C3D75286-63ED-FA42-8DA6-7DC8306AE609}" destId="{E133BAA2-A582-D349-8F52-A204A8F52D93}" srcOrd="0" destOrd="0" presId="urn:microsoft.com/office/officeart/2005/8/layout/hList1"/>
    <dgm:cxn modelId="{2E9202FE-02A3-D748-98AA-BFBD15A52022}" type="presParOf" srcId="{C3D75286-63ED-FA42-8DA6-7DC8306AE609}" destId="{FB594810-77F3-414F-B798-7C427C4CD299}"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1946E-67B4-445A-99F1-1F9502164E29}">
      <dsp:nvSpPr>
        <dsp:cNvPr id="0" name=""/>
        <dsp:cNvSpPr/>
      </dsp:nvSpPr>
      <dsp:spPr>
        <a:xfrm>
          <a:off x="-904067" y="8841"/>
          <a:ext cx="6506304" cy="15886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305EA9-A643-4308-A604-D5142913A55F}">
      <dsp:nvSpPr>
        <dsp:cNvPr id="0" name=""/>
        <dsp:cNvSpPr/>
      </dsp:nvSpPr>
      <dsp:spPr>
        <a:xfrm>
          <a:off x="-423511" y="366280"/>
          <a:ext cx="873738" cy="8737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D7BF341-9159-46F7-9F3E-74416FCA0D3F}">
      <dsp:nvSpPr>
        <dsp:cNvPr id="0" name=""/>
        <dsp:cNvSpPr/>
      </dsp:nvSpPr>
      <dsp:spPr>
        <a:xfrm>
          <a:off x="930784" y="8841"/>
          <a:ext cx="4667863" cy="15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29" tIns="168129" rIns="168129" bIns="168129" numCol="1" spcCol="1270" anchor="ctr" anchorCtr="0">
          <a:noAutofit/>
        </a:bodyPr>
        <a:lstStyle/>
        <a:p>
          <a:pPr marL="0" lvl="0" indent="0" algn="l" defTabSz="577850">
            <a:lnSpc>
              <a:spcPct val="90000"/>
            </a:lnSpc>
            <a:spcBef>
              <a:spcPct val="0"/>
            </a:spcBef>
            <a:spcAft>
              <a:spcPct val="35000"/>
            </a:spcAft>
            <a:buNone/>
          </a:pPr>
          <a:r>
            <a:rPr lang="en-US" sz="1300" kern="1200" baseline="0" dirty="0"/>
            <a:t>Background: C</a:t>
          </a:r>
          <a:r>
            <a:rPr lang="en-GB" sz="1300" kern="1200" baseline="0" dirty="0" err="1"/>
            <a:t>laim</a:t>
          </a:r>
          <a:r>
            <a:rPr lang="en-GB" sz="1300" kern="1200" baseline="0" dirty="0"/>
            <a:t> handlers spend significant time on cost estimates and managing reserves, which are often inaccurate and inconsistent, highlighting the need for early detection and proper triage of complex claims.</a:t>
          </a:r>
          <a:endParaRPr lang="en-US" sz="1300" kern="1200" dirty="0"/>
        </a:p>
      </dsp:txBody>
      <dsp:txXfrm>
        <a:off x="930784" y="8841"/>
        <a:ext cx="4667863" cy="1588616"/>
      </dsp:txXfrm>
    </dsp:sp>
    <dsp:sp modelId="{7252C00B-D5F3-4F2F-AF65-22438760F476}">
      <dsp:nvSpPr>
        <dsp:cNvPr id="0" name=""/>
        <dsp:cNvSpPr/>
      </dsp:nvSpPr>
      <dsp:spPr>
        <a:xfrm>
          <a:off x="-904067" y="1994611"/>
          <a:ext cx="6506304" cy="15886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567D0-DBD4-4426-9FCF-2761A09B4D3F}">
      <dsp:nvSpPr>
        <dsp:cNvPr id="0" name=""/>
        <dsp:cNvSpPr/>
      </dsp:nvSpPr>
      <dsp:spPr>
        <a:xfrm>
          <a:off x="-423511" y="2352050"/>
          <a:ext cx="873738" cy="8737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CED0BCD-01A7-4F72-9A0F-5ADA83EA5A1E}">
      <dsp:nvSpPr>
        <dsp:cNvPr id="0" name=""/>
        <dsp:cNvSpPr/>
      </dsp:nvSpPr>
      <dsp:spPr>
        <a:xfrm>
          <a:off x="930784" y="1994611"/>
          <a:ext cx="2927836" cy="15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29" tIns="168129" rIns="168129" bIns="168129" numCol="1" spcCol="1270" anchor="ctr" anchorCtr="0">
          <a:noAutofit/>
        </a:bodyPr>
        <a:lstStyle/>
        <a:p>
          <a:pPr marL="0" lvl="0" indent="0" algn="l" defTabSz="889000">
            <a:lnSpc>
              <a:spcPct val="90000"/>
            </a:lnSpc>
            <a:spcBef>
              <a:spcPct val="0"/>
            </a:spcBef>
            <a:spcAft>
              <a:spcPct val="35000"/>
            </a:spcAft>
            <a:buNone/>
          </a:pPr>
          <a:r>
            <a:rPr lang="en-AU" sz="2000" kern="1200" baseline="0" dirty="0"/>
            <a:t>Problem: </a:t>
          </a:r>
          <a:endParaRPr lang="en-US" sz="2000" kern="1200" dirty="0"/>
        </a:p>
      </dsp:txBody>
      <dsp:txXfrm>
        <a:off x="930784" y="1994611"/>
        <a:ext cx="2927836" cy="1588616"/>
      </dsp:txXfrm>
    </dsp:sp>
    <dsp:sp modelId="{8BF98360-C59B-4207-A098-B353102BAE3F}">
      <dsp:nvSpPr>
        <dsp:cNvPr id="0" name=""/>
        <dsp:cNvSpPr/>
      </dsp:nvSpPr>
      <dsp:spPr>
        <a:xfrm>
          <a:off x="2046896" y="1994611"/>
          <a:ext cx="5363475" cy="15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29" tIns="168129" rIns="168129" bIns="168129" numCol="1" spcCol="1270" anchor="ctr" anchorCtr="0">
          <a:noAutofit/>
        </a:bodyPr>
        <a:lstStyle/>
        <a:p>
          <a:pPr marL="0" lvl="0" indent="0" algn="l" defTabSz="666750">
            <a:lnSpc>
              <a:spcPct val="90000"/>
            </a:lnSpc>
            <a:spcBef>
              <a:spcPct val="0"/>
            </a:spcBef>
            <a:spcAft>
              <a:spcPct val="35000"/>
            </a:spcAft>
            <a:buNone/>
          </a:pPr>
          <a:r>
            <a:rPr lang="en-AU" sz="1500" i="0" kern="1200" baseline="0" dirty="0"/>
            <a:t>- Inaccurate Estimates</a:t>
          </a:r>
          <a:endParaRPr lang="en-US" sz="1500" i="0" kern="1200" dirty="0"/>
        </a:p>
        <a:p>
          <a:pPr marL="0" lvl="0" indent="0" algn="l" defTabSz="666750">
            <a:lnSpc>
              <a:spcPct val="90000"/>
            </a:lnSpc>
            <a:spcBef>
              <a:spcPct val="0"/>
            </a:spcBef>
            <a:spcAft>
              <a:spcPct val="35000"/>
            </a:spcAft>
            <a:buNone/>
          </a:pPr>
          <a:r>
            <a:rPr lang="en-AU" sz="1500" i="0" kern="1200" baseline="0" dirty="0"/>
            <a:t>- Difficulty in Identifying Complex Claims</a:t>
          </a:r>
          <a:endParaRPr lang="en-US" sz="1500" i="0" kern="1200" dirty="0"/>
        </a:p>
      </dsp:txBody>
      <dsp:txXfrm>
        <a:off x="2046896" y="1994611"/>
        <a:ext cx="5363475" cy="1588616"/>
      </dsp:txXfrm>
    </dsp:sp>
    <dsp:sp modelId="{3647ED23-7085-4BAA-A0FD-823C30B4A78B}">
      <dsp:nvSpPr>
        <dsp:cNvPr id="0" name=""/>
        <dsp:cNvSpPr/>
      </dsp:nvSpPr>
      <dsp:spPr>
        <a:xfrm>
          <a:off x="-904067" y="3980382"/>
          <a:ext cx="6506304" cy="158861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DE62E-5B9A-41AE-99E8-160F6C771528}">
      <dsp:nvSpPr>
        <dsp:cNvPr id="0" name=""/>
        <dsp:cNvSpPr/>
      </dsp:nvSpPr>
      <dsp:spPr>
        <a:xfrm>
          <a:off x="-423511" y="4337820"/>
          <a:ext cx="873738" cy="8737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2B6E739-0D51-4361-A092-A5F0A45AAF7F}">
      <dsp:nvSpPr>
        <dsp:cNvPr id="0" name=""/>
        <dsp:cNvSpPr/>
      </dsp:nvSpPr>
      <dsp:spPr>
        <a:xfrm>
          <a:off x="930784" y="3980382"/>
          <a:ext cx="2927836" cy="15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29" tIns="168129" rIns="168129" bIns="168129" numCol="1" spcCol="1270" anchor="ctr" anchorCtr="0">
          <a:noAutofit/>
        </a:bodyPr>
        <a:lstStyle/>
        <a:p>
          <a:pPr marL="0" lvl="0" indent="0" algn="l" defTabSz="889000">
            <a:lnSpc>
              <a:spcPct val="90000"/>
            </a:lnSpc>
            <a:spcBef>
              <a:spcPct val="0"/>
            </a:spcBef>
            <a:spcAft>
              <a:spcPct val="35000"/>
            </a:spcAft>
            <a:buNone/>
          </a:pPr>
          <a:r>
            <a:rPr lang="en-AU" sz="2000" kern="1200" baseline="0"/>
            <a:t>Goal:</a:t>
          </a:r>
          <a:endParaRPr lang="en-US" sz="2000" kern="1200"/>
        </a:p>
      </dsp:txBody>
      <dsp:txXfrm>
        <a:off x="930784" y="3980382"/>
        <a:ext cx="2927836" cy="1588616"/>
      </dsp:txXfrm>
    </dsp:sp>
    <dsp:sp modelId="{47376F0A-DE19-47E4-8BAF-9F347DFCDBE3}">
      <dsp:nvSpPr>
        <dsp:cNvPr id="0" name=""/>
        <dsp:cNvSpPr/>
      </dsp:nvSpPr>
      <dsp:spPr>
        <a:xfrm>
          <a:off x="2054674" y="3980382"/>
          <a:ext cx="5347919" cy="15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29" tIns="168129" rIns="168129" bIns="168129" numCol="1" spcCol="1270" anchor="ctr" anchorCtr="0">
          <a:noAutofit/>
        </a:bodyPr>
        <a:lstStyle/>
        <a:p>
          <a:pPr marL="0" lvl="0" indent="0" algn="l" defTabSz="666750">
            <a:lnSpc>
              <a:spcPct val="90000"/>
            </a:lnSpc>
            <a:spcBef>
              <a:spcPct val="0"/>
            </a:spcBef>
            <a:spcAft>
              <a:spcPct val="35000"/>
            </a:spcAft>
            <a:buNone/>
          </a:pPr>
          <a:r>
            <a:rPr lang="en-AU" sz="1500" i="0" kern="1200" baseline="0" dirty="0"/>
            <a:t>- Improve Estimate Accuracy</a:t>
          </a:r>
          <a:endParaRPr lang="en-US" sz="1500" i="0" kern="1200" dirty="0"/>
        </a:p>
        <a:p>
          <a:pPr marL="0" lvl="0" indent="0" algn="l" defTabSz="666750">
            <a:lnSpc>
              <a:spcPct val="90000"/>
            </a:lnSpc>
            <a:spcBef>
              <a:spcPct val="0"/>
            </a:spcBef>
            <a:spcAft>
              <a:spcPct val="35000"/>
            </a:spcAft>
            <a:buNone/>
          </a:pPr>
          <a:r>
            <a:rPr lang="en-AU" sz="1500" i="0" kern="1200" baseline="0" dirty="0"/>
            <a:t>- Early Detection and Triage Complex Claims</a:t>
          </a:r>
          <a:endParaRPr lang="en-US" sz="1500" i="0" kern="1200" dirty="0"/>
        </a:p>
      </dsp:txBody>
      <dsp:txXfrm>
        <a:off x="2054674" y="3980382"/>
        <a:ext cx="5347919" cy="15886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8" y="45785"/>
          <a:ext cx="773301" cy="309320"/>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Claim</a:t>
          </a:r>
          <a:endParaRPr lang="en-AU" sz="1400" kern="1200" dirty="0"/>
        </a:p>
      </dsp:txBody>
      <dsp:txXfrm>
        <a:off x="8" y="45785"/>
        <a:ext cx="773301" cy="309320"/>
      </dsp:txXfrm>
    </dsp:sp>
    <dsp:sp modelId="{FB594810-77F3-414F-B798-7C427C4CD299}">
      <dsp:nvSpPr>
        <dsp:cNvPr id="0" name=""/>
        <dsp:cNvSpPr/>
      </dsp:nvSpPr>
      <dsp:spPr>
        <a:xfrm>
          <a:off x="8" y="355105"/>
          <a:ext cx="773301" cy="614879"/>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4AE99-EC10-6542-A7AB-62610138E724}">
      <dsp:nvSpPr>
        <dsp:cNvPr id="0" name=""/>
        <dsp:cNvSpPr/>
      </dsp:nvSpPr>
      <dsp:spPr>
        <a:xfrm>
          <a:off x="881571" y="45785"/>
          <a:ext cx="773301" cy="309320"/>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Claim</a:t>
          </a:r>
          <a:endParaRPr lang="en-AU" sz="1400" kern="1200" dirty="0"/>
        </a:p>
      </dsp:txBody>
      <dsp:txXfrm>
        <a:off x="881571" y="45785"/>
        <a:ext cx="773301" cy="309320"/>
      </dsp:txXfrm>
    </dsp:sp>
    <dsp:sp modelId="{E6E857A2-001A-D249-A3EA-5950D8003C2C}">
      <dsp:nvSpPr>
        <dsp:cNvPr id="0" name=""/>
        <dsp:cNvSpPr/>
      </dsp:nvSpPr>
      <dsp:spPr>
        <a:xfrm>
          <a:off x="881571" y="355105"/>
          <a:ext cx="773301" cy="614879"/>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8" y="45785"/>
          <a:ext cx="773301" cy="309320"/>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Claim</a:t>
          </a:r>
          <a:endParaRPr lang="en-AU" sz="1400" kern="1200" dirty="0"/>
        </a:p>
      </dsp:txBody>
      <dsp:txXfrm>
        <a:off x="8" y="45785"/>
        <a:ext cx="773301" cy="309320"/>
      </dsp:txXfrm>
    </dsp:sp>
    <dsp:sp modelId="{FB594810-77F3-414F-B798-7C427C4CD299}">
      <dsp:nvSpPr>
        <dsp:cNvPr id="0" name=""/>
        <dsp:cNvSpPr/>
      </dsp:nvSpPr>
      <dsp:spPr>
        <a:xfrm>
          <a:off x="8" y="355105"/>
          <a:ext cx="773301" cy="614879"/>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4AE99-EC10-6542-A7AB-62610138E724}">
      <dsp:nvSpPr>
        <dsp:cNvPr id="0" name=""/>
        <dsp:cNvSpPr/>
      </dsp:nvSpPr>
      <dsp:spPr>
        <a:xfrm>
          <a:off x="881571" y="45785"/>
          <a:ext cx="773301" cy="309320"/>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Claim</a:t>
          </a:r>
          <a:endParaRPr lang="en-AU" sz="1400" kern="1200" dirty="0"/>
        </a:p>
      </dsp:txBody>
      <dsp:txXfrm>
        <a:off x="881571" y="45785"/>
        <a:ext cx="773301" cy="309320"/>
      </dsp:txXfrm>
    </dsp:sp>
    <dsp:sp modelId="{E6E857A2-001A-D249-A3EA-5950D8003C2C}">
      <dsp:nvSpPr>
        <dsp:cNvPr id="0" name=""/>
        <dsp:cNvSpPr/>
      </dsp:nvSpPr>
      <dsp:spPr>
        <a:xfrm>
          <a:off x="881571" y="355105"/>
          <a:ext cx="773301" cy="614879"/>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8"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 y="196042"/>
        <a:ext cx="773301" cy="272326"/>
      </dsp:txXfrm>
    </dsp:sp>
    <dsp:sp modelId="{FB594810-77F3-414F-B798-7C427C4CD299}">
      <dsp:nvSpPr>
        <dsp:cNvPr id="0" name=""/>
        <dsp:cNvSpPr/>
      </dsp:nvSpPr>
      <dsp:spPr>
        <a:xfrm>
          <a:off x="8"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4AE99-EC10-6542-A7AB-62610138E724}">
      <dsp:nvSpPr>
        <dsp:cNvPr id="0" name=""/>
        <dsp:cNvSpPr/>
      </dsp:nvSpPr>
      <dsp:spPr>
        <a:xfrm>
          <a:off x="881571"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81571" y="196042"/>
        <a:ext cx="773301" cy="272326"/>
      </dsp:txXfrm>
    </dsp:sp>
    <dsp:sp modelId="{E6E857A2-001A-D249-A3EA-5950D8003C2C}">
      <dsp:nvSpPr>
        <dsp:cNvPr id="0" name=""/>
        <dsp:cNvSpPr/>
      </dsp:nvSpPr>
      <dsp:spPr>
        <a:xfrm>
          <a:off x="881571"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8"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 y="196042"/>
        <a:ext cx="773301" cy="272326"/>
      </dsp:txXfrm>
    </dsp:sp>
    <dsp:sp modelId="{FB594810-77F3-414F-B798-7C427C4CD299}">
      <dsp:nvSpPr>
        <dsp:cNvPr id="0" name=""/>
        <dsp:cNvSpPr/>
      </dsp:nvSpPr>
      <dsp:spPr>
        <a:xfrm>
          <a:off x="8"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4AE99-EC10-6542-A7AB-62610138E724}">
      <dsp:nvSpPr>
        <dsp:cNvPr id="0" name=""/>
        <dsp:cNvSpPr/>
      </dsp:nvSpPr>
      <dsp:spPr>
        <a:xfrm>
          <a:off x="881571"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a:t>
          </a:r>
          <a:r>
            <a:rPr lang="en-US" sz="800" kern="1200"/>
            <a:t>Claim Records</a:t>
          </a:r>
          <a:endParaRPr lang="en-AU" sz="800" kern="1200" dirty="0"/>
        </a:p>
      </dsp:txBody>
      <dsp:txXfrm>
        <a:off x="881571" y="196042"/>
        <a:ext cx="773301" cy="272326"/>
      </dsp:txXfrm>
    </dsp:sp>
    <dsp:sp modelId="{E6E857A2-001A-D249-A3EA-5950D8003C2C}">
      <dsp:nvSpPr>
        <dsp:cNvPr id="0" name=""/>
        <dsp:cNvSpPr/>
      </dsp:nvSpPr>
      <dsp:spPr>
        <a:xfrm>
          <a:off x="881571"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8"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 y="196042"/>
        <a:ext cx="773301" cy="272326"/>
      </dsp:txXfrm>
    </dsp:sp>
    <dsp:sp modelId="{FB594810-77F3-414F-B798-7C427C4CD299}">
      <dsp:nvSpPr>
        <dsp:cNvPr id="0" name=""/>
        <dsp:cNvSpPr/>
      </dsp:nvSpPr>
      <dsp:spPr>
        <a:xfrm>
          <a:off x="8"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4AE99-EC10-6542-A7AB-62610138E724}">
      <dsp:nvSpPr>
        <dsp:cNvPr id="0" name=""/>
        <dsp:cNvSpPr/>
      </dsp:nvSpPr>
      <dsp:spPr>
        <a:xfrm>
          <a:off x="881571"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81571" y="196042"/>
        <a:ext cx="773301" cy="272326"/>
      </dsp:txXfrm>
    </dsp:sp>
    <dsp:sp modelId="{E6E857A2-001A-D249-A3EA-5950D8003C2C}">
      <dsp:nvSpPr>
        <dsp:cNvPr id="0" name=""/>
        <dsp:cNvSpPr/>
      </dsp:nvSpPr>
      <dsp:spPr>
        <a:xfrm>
          <a:off x="881571"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8"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 y="196042"/>
        <a:ext cx="773301" cy="272326"/>
      </dsp:txXfrm>
    </dsp:sp>
    <dsp:sp modelId="{FB594810-77F3-414F-B798-7C427C4CD299}">
      <dsp:nvSpPr>
        <dsp:cNvPr id="0" name=""/>
        <dsp:cNvSpPr/>
      </dsp:nvSpPr>
      <dsp:spPr>
        <a:xfrm>
          <a:off x="8"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4AE99-EC10-6542-A7AB-62610138E724}">
      <dsp:nvSpPr>
        <dsp:cNvPr id="0" name=""/>
        <dsp:cNvSpPr/>
      </dsp:nvSpPr>
      <dsp:spPr>
        <a:xfrm>
          <a:off x="881571"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a:t>
          </a:r>
          <a:r>
            <a:rPr lang="en-US" sz="800" kern="1200"/>
            <a:t>Claim Records</a:t>
          </a:r>
          <a:endParaRPr lang="en-AU" sz="800" kern="1200" dirty="0"/>
        </a:p>
      </dsp:txBody>
      <dsp:txXfrm>
        <a:off x="881571" y="196042"/>
        <a:ext cx="773301" cy="272326"/>
      </dsp:txXfrm>
    </dsp:sp>
    <dsp:sp modelId="{E6E857A2-001A-D249-A3EA-5950D8003C2C}">
      <dsp:nvSpPr>
        <dsp:cNvPr id="0" name=""/>
        <dsp:cNvSpPr/>
      </dsp:nvSpPr>
      <dsp:spPr>
        <a:xfrm>
          <a:off x="881571"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EA5A5-7591-AF49-93F2-CFD72722ECE9}">
      <dsp:nvSpPr>
        <dsp:cNvPr id="0" name=""/>
        <dsp:cNvSpPr/>
      </dsp:nvSpPr>
      <dsp:spPr>
        <a:xfrm rot="5400000">
          <a:off x="-132171" y="132171"/>
          <a:ext cx="881146" cy="616802"/>
        </a:xfrm>
        <a:prstGeom prst="chevron">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AU" sz="1100" kern="1200" dirty="0"/>
            <a:t>Clustering</a:t>
          </a:r>
        </a:p>
      </dsp:txBody>
      <dsp:txXfrm rot="-5400000">
        <a:off x="1" y="308400"/>
        <a:ext cx="616802" cy="264344"/>
      </dsp:txXfrm>
    </dsp:sp>
    <dsp:sp modelId="{8D69DF7E-F8A2-B746-A8D0-C37F05DB4D9B}">
      <dsp:nvSpPr>
        <dsp:cNvPr id="0" name=""/>
        <dsp:cNvSpPr/>
      </dsp:nvSpPr>
      <dsp:spPr>
        <a:xfrm rot="5400000">
          <a:off x="1484126" y="-874164"/>
          <a:ext cx="572744" cy="2326422"/>
        </a:xfrm>
        <a:prstGeom prst="round2Same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GB" sz="1000" kern="1200" dirty="0"/>
            <a:t>Map claims to clusters. </a:t>
          </a:r>
        </a:p>
      </dsp:txBody>
      <dsp:txXfrm rot="-5400000">
        <a:off x="607288" y="30633"/>
        <a:ext cx="2298463" cy="5168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EA5A5-7591-AF49-93F2-CFD72722ECE9}">
      <dsp:nvSpPr>
        <dsp:cNvPr id="0" name=""/>
        <dsp:cNvSpPr/>
      </dsp:nvSpPr>
      <dsp:spPr>
        <a:xfrm rot="5400000">
          <a:off x="-132171" y="132171"/>
          <a:ext cx="881146" cy="616802"/>
        </a:xfrm>
        <a:prstGeom prst="chevron">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a:t>
          </a:r>
          <a:endParaRPr lang="en-AU" sz="1100" kern="1200" dirty="0"/>
        </a:p>
      </dsp:txBody>
      <dsp:txXfrm rot="-5400000">
        <a:off x="1" y="308400"/>
        <a:ext cx="616802" cy="264344"/>
      </dsp:txXfrm>
    </dsp:sp>
    <dsp:sp modelId="{8D69DF7E-F8A2-B746-A8D0-C37F05DB4D9B}">
      <dsp:nvSpPr>
        <dsp:cNvPr id="0" name=""/>
        <dsp:cNvSpPr/>
      </dsp:nvSpPr>
      <dsp:spPr>
        <a:xfrm rot="5400000">
          <a:off x="1484126" y="-874164"/>
          <a:ext cx="572744" cy="2326422"/>
        </a:xfrm>
        <a:prstGeom prst="round2Same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GB" sz="1000" kern="1200" dirty="0"/>
            <a:t>Test data preparation.</a:t>
          </a:r>
        </a:p>
      </dsp:txBody>
      <dsp:txXfrm rot="-5400000">
        <a:off x="607288" y="30633"/>
        <a:ext cx="2298463" cy="5168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EA5A5-7591-AF49-93F2-CFD72722ECE9}">
      <dsp:nvSpPr>
        <dsp:cNvPr id="0" name=""/>
        <dsp:cNvSpPr/>
      </dsp:nvSpPr>
      <dsp:spPr>
        <a:xfrm rot="5400000">
          <a:off x="-132171" y="132171"/>
          <a:ext cx="881146" cy="616802"/>
        </a:xfrm>
        <a:prstGeom prst="chevron">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AU" sz="1100" kern="1200" dirty="0"/>
            <a:t>Label</a:t>
          </a:r>
          <a:r>
            <a:rPr lang="en-AU" sz="1800" kern="1200" dirty="0"/>
            <a:t> </a:t>
          </a:r>
        </a:p>
      </dsp:txBody>
      <dsp:txXfrm rot="-5400000">
        <a:off x="1" y="308400"/>
        <a:ext cx="616802" cy="264344"/>
      </dsp:txXfrm>
    </dsp:sp>
    <dsp:sp modelId="{8D69DF7E-F8A2-B746-A8D0-C37F05DB4D9B}">
      <dsp:nvSpPr>
        <dsp:cNvPr id="0" name=""/>
        <dsp:cNvSpPr/>
      </dsp:nvSpPr>
      <dsp:spPr>
        <a:xfrm rot="5400000">
          <a:off x="1484126" y="-874164"/>
          <a:ext cx="572744" cy="2326422"/>
        </a:xfrm>
        <a:prstGeom prst="round2Same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GB" sz="1000" kern="1200" dirty="0"/>
            <a:t>Label complex claim based on the threshold.</a:t>
          </a:r>
        </a:p>
      </dsp:txBody>
      <dsp:txXfrm rot="-5400000">
        <a:off x="607288" y="30633"/>
        <a:ext cx="2298463" cy="5168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EA5A5-7591-AF49-93F2-CFD72722ECE9}">
      <dsp:nvSpPr>
        <dsp:cNvPr id="0" name=""/>
        <dsp:cNvSpPr/>
      </dsp:nvSpPr>
      <dsp:spPr>
        <a:xfrm rot="5400000">
          <a:off x="-132171" y="132171"/>
          <a:ext cx="881146" cy="616802"/>
        </a:xfrm>
        <a:prstGeom prst="chevron">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AU" sz="1100" kern="1200" dirty="0"/>
            <a:t>Validation</a:t>
          </a:r>
        </a:p>
      </dsp:txBody>
      <dsp:txXfrm rot="-5400000">
        <a:off x="1" y="308400"/>
        <a:ext cx="616802" cy="264344"/>
      </dsp:txXfrm>
    </dsp:sp>
    <dsp:sp modelId="{8D69DF7E-F8A2-B746-A8D0-C37F05DB4D9B}">
      <dsp:nvSpPr>
        <dsp:cNvPr id="0" name=""/>
        <dsp:cNvSpPr/>
      </dsp:nvSpPr>
      <dsp:spPr>
        <a:xfrm rot="5400000">
          <a:off x="1484126" y="-874164"/>
          <a:ext cx="572744" cy="2326422"/>
        </a:xfrm>
        <a:prstGeom prst="round2Same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GB" sz="1000" kern="1200" dirty="0"/>
            <a:t>Comparing results between cluster label and actual label.</a:t>
          </a:r>
        </a:p>
      </dsp:txBody>
      <dsp:txXfrm rot="-5400000">
        <a:off x="607288" y="30633"/>
        <a:ext cx="2298463" cy="5168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0" y="0"/>
          <a:ext cx="963278" cy="345600"/>
        </a:xfrm>
        <a:prstGeom prst="rect">
          <a:avLst/>
        </a:prstGeom>
        <a:solidFill>
          <a:srgbClr val="0070C0"/>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New Claim</a:t>
          </a:r>
          <a:endParaRPr lang="en-AU" sz="1200" kern="1200" dirty="0"/>
        </a:p>
      </dsp:txBody>
      <dsp:txXfrm>
        <a:off x="0" y="0"/>
        <a:ext cx="963278" cy="345600"/>
      </dsp:txXfrm>
    </dsp:sp>
    <dsp:sp modelId="{FB594810-77F3-414F-B798-7C427C4CD299}">
      <dsp:nvSpPr>
        <dsp:cNvPr id="0" name=""/>
        <dsp:cNvSpPr/>
      </dsp:nvSpPr>
      <dsp:spPr>
        <a:xfrm>
          <a:off x="0" y="351203"/>
          <a:ext cx="963278" cy="52704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4AE99-EC10-6542-A7AB-62610138E724}">
      <dsp:nvSpPr>
        <dsp:cNvPr id="0" name=""/>
        <dsp:cNvSpPr/>
      </dsp:nvSpPr>
      <dsp:spPr>
        <a:xfrm>
          <a:off x="0" y="41963"/>
          <a:ext cx="1044459" cy="316800"/>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dirty="0"/>
            <a:t>Claim Amount</a:t>
          </a:r>
          <a:endParaRPr lang="en-AU" sz="1100" kern="1200" dirty="0"/>
        </a:p>
      </dsp:txBody>
      <dsp:txXfrm>
        <a:off x="0" y="41963"/>
        <a:ext cx="1044459" cy="316800"/>
      </dsp:txXfrm>
    </dsp:sp>
    <dsp:sp modelId="{E6E857A2-001A-D249-A3EA-5950D8003C2C}">
      <dsp:nvSpPr>
        <dsp:cNvPr id="0" name=""/>
        <dsp:cNvSpPr/>
      </dsp:nvSpPr>
      <dsp:spPr>
        <a:xfrm>
          <a:off x="0" y="358763"/>
          <a:ext cx="1044459" cy="48312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8"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 y="196042"/>
        <a:ext cx="773301" cy="272326"/>
      </dsp:txXfrm>
    </dsp:sp>
    <dsp:sp modelId="{FB594810-77F3-414F-B798-7C427C4CD299}">
      <dsp:nvSpPr>
        <dsp:cNvPr id="0" name=""/>
        <dsp:cNvSpPr/>
      </dsp:nvSpPr>
      <dsp:spPr>
        <a:xfrm>
          <a:off x="8"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4AE99-EC10-6542-A7AB-62610138E724}">
      <dsp:nvSpPr>
        <dsp:cNvPr id="0" name=""/>
        <dsp:cNvSpPr/>
      </dsp:nvSpPr>
      <dsp:spPr>
        <a:xfrm>
          <a:off x="881571"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81571" y="196042"/>
        <a:ext cx="773301" cy="272326"/>
      </dsp:txXfrm>
    </dsp:sp>
    <dsp:sp modelId="{E6E857A2-001A-D249-A3EA-5950D8003C2C}">
      <dsp:nvSpPr>
        <dsp:cNvPr id="0" name=""/>
        <dsp:cNvSpPr/>
      </dsp:nvSpPr>
      <dsp:spPr>
        <a:xfrm>
          <a:off x="881571"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8"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 y="196042"/>
        <a:ext cx="773301" cy="272326"/>
      </dsp:txXfrm>
    </dsp:sp>
    <dsp:sp modelId="{FB594810-77F3-414F-B798-7C427C4CD299}">
      <dsp:nvSpPr>
        <dsp:cNvPr id="0" name=""/>
        <dsp:cNvSpPr/>
      </dsp:nvSpPr>
      <dsp:spPr>
        <a:xfrm>
          <a:off x="8"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4AE99-EC10-6542-A7AB-62610138E724}">
      <dsp:nvSpPr>
        <dsp:cNvPr id="0" name=""/>
        <dsp:cNvSpPr/>
      </dsp:nvSpPr>
      <dsp:spPr>
        <a:xfrm>
          <a:off x="881571"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a:t>
          </a:r>
          <a:r>
            <a:rPr lang="en-US" sz="800" kern="1200"/>
            <a:t>Claim Records</a:t>
          </a:r>
          <a:endParaRPr lang="en-AU" sz="800" kern="1200" dirty="0"/>
        </a:p>
      </dsp:txBody>
      <dsp:txXfrm>
        <a:off x="881571" y="196042"/>
        <a:ext cx="773301" cy="272326"/>
      </dsp:txXfrm>
    </dsp:sp>
    <dsp:sp modelId="{E6E857A2-001A-D249-A3EA-5950D8003C2C}">
      <dsp:nvSpPr>
        <dsp:cNvPr id="0" name=""/>
        <dsp:cNvSpPr/>
      </dsp:nvSpPr>
      <dsp:spPr>
        <a:xfrm>
          <a:off x="881571"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8"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 y="196042"/>
        <a:ext cx="773301" cy="272326"/>
      </dsp:txXfrm>
    </dsp:sp>
    <dsp:sp modelId="{FB594810-77F3-414F-B798-7C427C4CD299}">
      <dsp:nvSpPr>
        <dsp:cNvPr id="0" name=""/>
        <dsp:cNvSpPr/>
      </dsp:nvSpPr>
      <dsp:spPr>
        <a:xfrm>
          <a:off x="8"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4AE99-EC10-6542-A7AB-62610138E724}">
      <dsp:nvSpPr>
        <dsp:cNvPr id="0" name=""/>
        <dsp:cNvSpPr/>
      </dsp:nvSpPr>
      <dsp:spPr>
        <a:xfrm>
          <a:off x="881571"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81571" y="196042"/>
        <a:ext cx="773301" cy="272326"/>
      </dsp:txXfrm>
    </dsp:sp>
    <dsp:sp modelId="{E6E857A2-001A-D249-A3EA-5950D8003C2C}">
      <dsp:nvSpPr>
        <dsp:cNvPr id="0" name=""/>
        <dsp:cNvSpPr/>
      </dsp:nvSpPr>
      <dsp:spPr>
        <a:xfrm>
          <a:off x="881571"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8"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Claim Records</a:t>
          </a:r>
          <a:endParaRPr lang="en-AU" sz="800" kern="1200" dirty="0"/>
        </a:p>
      </dsp:txBody>
      <dsp:txXfrm>
        <a:off x="8" y="196042"/>
        <a:ext cx="773301" cy="272326"/>
      </dsp:txXfrm>
    </dsp:sp>
    <dsp:sp modelId="{FB594810-77F3-414F-B798-7C427C4CD299}">
      <dsp:nvSpPr>
        <dsp:cNvPr id="0" name=""/>
        <dsp:cNvSpPr/>
      </dsp:nvSpPr>
      <dsp:spPr>
        <a:xfrm>
          <a:off x="8"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4AE99-EC10-6542-A7AB-62610138E724}">
      <dsp:nvSpPr>
        <dsp:cNvPr id="0" name=""/>
        <dsp:cNvSpPr/>
      </dsp:nvSpPr>
      <dsp:spPr>
        <a:xfrm>
          <a:off x="881571" y="196042"/>
          <a:ext cx="773301" cy="272326"/>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dirty="0"/>
            <a:t>Historical </a:t>
          </a:r>
          <a:r>
            <a:rPr lang="en-US" sz="800" kern="1200"/>
            <a:t>Claim Records</a:t>
          </a:r>
          <a:endParaRPr lang="en-AU" sz="800" kern="1200" dirty="0"/>
        </a:p>
      </dsp:txBody>
      <dsp:txXfrm>
        <a:off x="881571" y="196042"/>
        <a:ext cx="773301" cy="272326"/>
      </dsp:txXfrm>
    </dsp:sp>
    <dsp:sp modelId="{E6E857A2-001A-D249-A3EA-5950D8003C2C}">
      <dsp:nvSpPr>
        <dsp:cNvPr id="0" name=""/>
        <dsp:cNvSpPr/>
      </dsp:nvSpPr>
      <dsp:spPr>
        <a:xfrm>
          <a:off x="881571" y="468368"/>
          <a:ext cx="773301" cy="3513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8" y="45785"/>
          <a:ext cx="773301" cy="309320"/>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Claim</a:t>
          </a:r>
          <a:endParaRPr lang="en-AU" sz="1400" kern="1200" dirty="0"/>
        </a:p>
      </dsp:txBody>
      <dsp:txXfrm>
        <a:off x="8" y="45785"/>
        <a:ext cx="773301" cy="309320"/>
      </dsp:txXfrm>
    </dsp:sp>
    <dsp:sp modelId="{FB594810-77F3-414F-B798-7C427C4CD299}">
      <dsp:nvSpPr>
        <dsp:cNvPr id="0" name=""/>
        <dsp:cNvSpPr/>
      </dsp:nvSpPr>
      <dsp:spPr>
        <a:xfrm>
          <a:off x="8" y="355105"/>
          <a:ext cx="773301" cy="614879"/>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4AE99-EC10-6542-A7AB-62610138E724}">
      <dsp:nvSpPr>
        <dsp:cNvPr id="0" name=""/>
        <dsp:cNvSpPr/>
      </dsp:nvSpPr>
      <dsp:spPr>
        <a:xfrm>
          <a:off x="881571" y="45785"/>
          <a:ext cx="773301" cy="309320"/>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Claim</a:t>
          </a:r>
          <a:endParaRPr lang="en-AU" sz="1400" kern="1200" dirty="0"/>
        </a:p>
      </dsp:txBody>
      <dsp:txXfrm>
        <a:off x="881571" y="45785"/>
        <a:ext cx="773301" cy="309320"/>
      </dsp:txXfrm>
    </dsp:sp>
    <dsp:sp modelId="{E6E857A2-001A-D249-A3EA-5950D8003C2C}">
      <dsp:nvSpPr>
        <dsp:cNvPr id="0" name=""/>
        <dsp:cNvSpPr/>
      </dsp:nvSpPr>
      <dsp:spPr>
        <a:xfrm>
          <a:off x="881571" y="355105"/>
          <a:ext cx="773301" cy="614879"/>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BAA2-A582-D349-8F52-A204A8F52D93}">
      <dsp:nvSpPr>
        <dsp:cNvPr id="0" name=""/>
        <dsp:cNvSpPr/>
      </dsp:nvSpPr>
      <dsp:spPr>
        <a:xfrm>
          <a:off x="0" y="19056"/>
          <a:ext cx="874936" cy="288000"/>
        </a:xfrm>
        <a:prstGeom prst="rect">
          <a:avLst/>
        </a:prstGeom>
        <a:solidFill>
          <a:srgbClr val="0070C0"/>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dirty="0"/>
            <a:t>New Claim</a:t>
          </a:r>
          <a:endParaRPr lang="en-AU" sz="1000" kern="1200" dirty="0"/>
        </a:p>
      </dsp:txBody>
      <dsp:txXfrm>
        <a:off x="0" y="19056"/>
        <a:ext cx="874936" cy="288000"/>
      </dsp:txXfrm>
    </dsp:sp>
    <dsp:sp modelId="{FB594810-77F3-414F-B798-7C427C4CD299}">
      <dsp:nvSpPr>
        <dsp:cNvPr id="0" name=""/>
        <dsp:cNvSpPr/>
      </dsp:nvSpPr>
      <dsp:spPr>
        <a:xfrm>
          <a:off x="0" y="307056"/>
          <a:ext cx="874936" cy="43920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636C1-2FE0-214C-BE93-18CBE6E3CD6E}" type="datetimeFigureOut">
              <a:rPr lang="en-US" smtClean="0"/>
              <a:t>6/11/24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73600-259F-9C4C-A4CB-C3FEF5563D1B}" type="slidenum">
              <a:rPr lang="en-US" smtClean="0"/>
              <a:t>‹#›</a:t>
            </a:fld>
            <a:endParaRPr lang="en-US" dirty="0"/>
          </a:p>
        </p:txBody>
      </p:sp>
    </p:spTree>
    <p:extLst>
      <p:ext uri="{BB962C8B-B14F-4D97-AF65-F5344CB8AC3E}">
        <p14:creationId xmlns:p14="http://schemas.microsoft.com/office/powerpoint/2010/main" val="3908864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2</a:t>
            </a:fld>
            <a:endParaRPr lang="en-US" dirty="0"/>
          </a:p>
        </p:txBody>
      </p:sp>
    </p:spTree>
    <p:extLst>
      <p:ext uri="{BB962C8B-B14F-4D97-AF65-F5344CB8AC3E}">
        <p14:creationId xmlns:p14="http://schemas.microsoft.com/office/powerpoint/2010/main" val="1759444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11</a:t>
            </a:fld>
            <a:endParaRPr lang="en-US" dirty="0"/>
          </a:p>
        </p:txBody>
      </p:sp>
    </p:spTree>
    <p:extLst>
      <p:ext uri="{BB962C8B-B14F-4D97-AF65-F5344CB8AC3E}">
        <p14:creationId xmlns:p14="http://schemas.microsoft.com/office/powerpoint/2010/main" val="1511859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12</a:t>
            </a:fld>
            <a:endParaRPr lang="en-US" dirty="0"/>
          </a:p>
        </p:txBody>
      </p:sp>
    </p:spTree>
    <p:extLst>
      <p:ext uri="{BB962C8B-B14F-4D97-AF65-F5344CB8AC3E}">
        <p14:creationId xmlns:p14="http://schemas.microsoft.com/office/powerpoint/2010/main" val="1022633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13</a:t>
            </a:fld>
            <a:endParaRPr lang="en-US" dirty="0"/>
          </a:p>
        </p:txBody>
      </p:sp>
    </p:spTree>
    <p:extLst>
      <p:ext uri="{BB962C8B-B14F-4D97-AF65-F5344CB8AC3E}">
        <p14:creationId xmlns:p14="http://schemas.microsoft.com/office/powerpoint/2010/main" val="2372500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0" dirty="0">
              <a:solidFill>
                <a:srgbClr val="DBD9D9"/>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D4573600-259F-9C4C-A4CB-C3FEF5563D1B}" type="slidenum">
              <a:rPr lang="en-US" smtClean="0"/>
              <a:t>14</a:t>
            </a:fld>
            <a:endParaRPr lang="en-US" dirty="0"/>
          </a:p>
        </p:txBody>
      </p:sp>
    </p:spTree>
    <p:extLst>
      <p:ext uri="{BB962C8B-B14F-4D97-AF65-F5344CB8AC3E}">
        <p14:creationId xmlns:p14="http://schemas.microsoft.com/office/powerpoint/2010/main" val="2681176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15</a:t>
            </a:fld>
            <a:endParaRPr lang="en-US" dirty="0"/>
          </a:p>
        </p:txBody>
      </p:sp>
    </p:spTree>
    <p:extLst>
      <p:ext uri="{BB962C8B-B14F-4D97-AF65-F5344CB8AC3E}">
        <p14:creationId xmlns:p14="http://schemas.microsoft.com/office/powerpoint/2010/main" val="1732770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16</a:t>
            </a:fld>
            <a:endParaRPr lang="en-US" dirty="0"/>
          </a:p>
        </p:txBody>
      </p:sp>
    </p:spTree>
    <p:extLst>
      <p:ext uri="{BB962C8B-B14F-4D97-AF65-F5344CB8AC3E}">
        <p14:creationId xmlns:p14="http://schemas.microsoft.com/office/powerpoint/2010/main" val="526036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17</a:t>
            </a:fld>
            <a:endParaRPr lang="en-US" dirty="0"/>
          </a:p>
        </p:txBody>
      </p:sp>
    </p:spTree>
    <p:extLst>
      <p:ext uri="{BB962C8B-B14F-4D97-AF65-F5344CB8AC3E}">
        <p14:creationId xmlns:p14="http://schemas.microsoft.com/office/powerpoint/2010/main" val="1219515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18</a:t>
            </a:fld>
            <a:endParaRPr lang="en-US" dirty="0"/>
          </a:p>
        </p:txBody>
      </p:sp>
    </p:spTree>
    <p:extLst>
      <p:ext uri="{BB962C8B-B14F-4D97-AF65-F5344CB8AC3E}">
        <p14:creationId xmlns:p14="http://schemas.microsoft.com/office/powerpoint/2010/main" val="1834025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19</a:t>
            </a:fld>
            <a:endParaRPr lang="en-US" dirty="0"/>
          </a:p>
        </p:txBody>
      </p:sp>
    </p:spTree>
    <p:extLst>
      <p:ext uri="{BB962C8B-B14F-4D97-AF65-F5344CB8AC3E}">
        <p14:creationId xmlns:p14="http://schemas.microsoft.com/office/powerpoint/2010/main" val="1701731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20</a:t>
            </a:fld>
            <a:endParaRPr lang="en-US" dirty="0"/>
          </a:p>
        </p:txBody>
      </p:sp>
    </p:spTree>
    <p:extLst>
      <p:ext uri="{BB962C8B-B14F-4D97-AF65-F5344CB8AC3E}">
        <p14:creationId xmlns:p14="http://schemas.microsoft.com/office/powerpoint/2010/main" val="1786114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3</a:t>
            </a:fld>
            <a:endParaRPr lang="en-US" dirty="0"/>
          </a:p>
        </p:txBody>
      </p:sp>
    </p:spTree>
    <p:extLst>
      <p:ext uri="{BB962C8B-B14F-4D97-AF65-F5344CB8AC3E}">
        <p14:creationId xmlns:p14="http://schemas.microsoft.com/office/powerpoint/2010/main" val="3333115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21</a:t>
            </a:fld>
            <a:endParaRPr lang="en-US" dirty="0"/>
          </a:p>
        </p:txBody>
      </p:sp>
    </p:spTree>
    <p:extLst>
      <p:ext uri="{BB962C8B-B14F-4D97-AF65-F5344CB8AC3E}">
        <p14:creationId xmlns:p14="http://schemas.microsoft.com/office/powerpoint/2010/main" val="3235626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22</a:t>
            </a:fld>
            <a:endParaRPr lang="en-US" dirty="0"/>
          </a:p>
        </p:txBody>
      </p:sp>
    </p:spTree>
    <p:extLst>
      <p:ext uri="{BB962C8B-B14F-4D97-AF65-F5344CB8AC3E}">
        <p14:creationId xmlns:p14="http://schemas.microsoft.com/office/powerpoint/2010/main" val="3923795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23</a:t>
            </a:fld>
            <a:endParaRPr lang="en-US" dirty="0"/>
          </a:p>
        </p:txBody>
      </p:sp>
    </p:spTree>
    <p:extLst>
      <p:ext uri="{BB962C8B-B14F-4D97-AF65-F5344CB8AC3E}">
        <p14:creationId xmlns:p14="http://schemas.microsoft.com/office/powerpoint/2010/main" val="2984571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4</a:t>
            </a:fld>
            <a:endParaRPr lang="en-US" dirty="0"/>
          </a:p>
        </p:txBody>
      </p:sp>
    </p:spTree>
    <p:extLst>
      <p:ext uri="{BB962C8B-B14F-4D97-AF65-F5344CB8AC3E}">
        <p14:creationId xmlns:p14="http://schemas.microsoft.com/office/powerpoint/2010/main" val="1205532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5</a:t>
            </a:fld>
            <a:endParaRPr lang="en-US" dirty="0"/>
          </a:p>
        </p:txBody>
      </p:sp>
    </p:spTree>
    <p:extLst>
      <p:ext uri="{BB962C8B-B14F-4D97-AF65-F5344CB8AC3E}">
        <p14:creationId xmlns:p14="http://schemas.microsoft.com/office/powerpoint/2010/main" val="2571374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6</a:t>
            </a:fld>
            <a:endParaRPr lang="en-US" dirty="0"/>
          </a:p>
        </p:txBody>
      </p:sp>
    </p:spTree>
    <p:extLst>
      <p:ext uri="{BB962C8B-B14F-4D97-AF65-F5344CB8AC3E}">
        <p14:creationId xmlns:p14="http://schemas.microsoft.com/office/powerpoint/2010/main" val="134319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7</a:t>
            </a:fld>
            <a:endParaRPr lang="en-US" dirty="0"/>
          </a:p>
        </p:txBody>
      </p:sp>
    </p:spTree>
    <p:extLst>
      <p:ext uri="{BB962C8B-B14F-4D97-AF65-F5344CB8AC3E}">
        <p14:creationId xmlns:p14="http://schemas.microsoft.com/office/powerpoint/2010/main" val="302929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8</a:t>
            </a:fld>
            <a:endParaRPr lang="en-US" dirty="0"/>
          </a:p>
        </p:txBody>
      </p:sp>
    </p:spTree>
    <p:extLst>
      <p:ext uri="{BB962C8B-B14F-4D97-AF65-F5344CB8AC3E}">
        <p14:creationId xmlns:p14="http://schemas.microsoft.com/office/powerpoint/2010/main" val="6250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9</a:t>
            </a:fld>
            <a:endParaRPr lang="en-US" dirty="0"/>
          </a:p>
        </p:txBody>
      </p:sp>
    </p:spTree>
    <p:extLst>
      <p:ext uri="{BB962C8B-B14F-4D97-AF65-F5344CB8AC3E}">
        <p14:creationId xmlns:p14="http://schemas.microsoft.com/office/powerpoint/2010/main" val="985069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573600-259F-9C4C-A4CB-C3FEF5563D1B}" type="slidenum">
              <a:rPr lang="en-US" smtClean="0"/>
              <a:t>10</a:t>
            </a:fld>
            <a:endParaRPr lang="en-US" dirty="0"/>
          </a:p>
        </p:txBody>
      </p:sp>
    </p:spTree>
    <p:extLst>
      <p:ext uri="{BB962C8B-B14F-4D97-AF65-F5344CB8AC3E}">
        <p14:creationId xmlns:p14="http://schemas.microsoft.com/office/powerpoint/2010/main" val="3155034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a:pPr/>
              <a:t>6/11/24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a:t>6/11/24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a:pPr/>
              <a:t>6/11/24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a:t>6/11/24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a:t>6/11/24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a:t>6/11/24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a:t>6/11/24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a:pPr/>
              <a:t>6/11/24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a:pPr/>
              <a:t>6/11/24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a:pPr/>
              <a:t>6/11/24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18" Type="http://schemas.microsoft.com/office/2007/relationships/diagramDrawing" Target="../diagrams/drawing18.xml"/><Relationship Id="rId3" Type="http://schemas.openxmlformats.org/officeDocument/2006/relationships/image" Target="../media/image24.png"/><Relationship Id="rId21" Type="http://schemas.openxmlformats.org/officeDocument/2006/relationships/diagramQuickStyle" Target="../diagrams/quickStyle19.xml"/><Relationship Id="rId7" Type="http://schemas.openxmlformats.org/officeDocument/2006/relationships/diagramColors" Target="../diagrams/colors16.xml"/><Relationship Id="rId12" Type="http://schemas.openxmlformats.org/officeDocument/2006/relationships/diagramColors" Target="../diagrams/colors17.xml"/><Relationship Id="rId17" Type="http://schemas.openxmlformats.org/officeDocument/2006/relationships/diagramColors" Target="../diagrams/colors18.xml"/><Relationship Id="rId2" Type="http://schemas.openxmlformats.org/officeDocument/2006/relationships/notesSlide" Target="../notesSlides/notesSlide20.xml"/><Relationship Id="rId16" Type="http://schemas.openxmlformats.org/officeDocument/2006/relationships/diagramQuickStyle" Target="../diagrams/quickStyle18.xml"/><Relationship Id="rId20" Type="http://schemas.openxmlformats.org/officeDocument/2006/relationships/diagramLayout" Target="../diagrams/layout19.xml"/><Relationship Id="rId1" Type="http://schemas.openxmlformats.org/officeDocument/2006/relationships/slideLayout" Target="../slideLayouts/slideLayout2.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5" Type="http://schemas.openxmlformats.org/officeDocument/2006/relationships/diagramLayout" Target="../diagrams/layout16.xml"/><Relationship Id="rId15" Type="http://schemas.openxmlformats.org/officeDocument/2006/relationships/diagramLayout" Target="../diagrams/layout18.xml"/><Relationship Id="rId23" Type="http://schemas.microsoft.com/office/2007/relationships/diagramDrawing" Target="../diagrams/drawing19.xml"/><Relationship Id="rId10" Type="http://schemas.openxmlformats.org/officeDocument/2006/relationships/diagramLayout" Target="../diagrams/layout17.xml"/><Relationship Id="rId19" Type="http://schemas.openxmlformats.org/officeDocument/2006/relationships/diagramData" Target="../diagrams/data19.xml"/><Relationship Id="rId4" Type="http://schemas.openxmlformats.org/officeDocument/2006/relationships/diagramData" Target="../diagrams/data16.xml"/><Relationship Id="rId9" Type="http://schemas.openxmlformats.org/officeDocument/2006/relationships/diagramData" Target="../diagrams/data17.xml"/><Relationship Id="rId14" Type="http://schemas.openxmlformats.org/officeDocument/2006/relationships/diagramData" Target="../diagrams/data18.xml"/><Relationship Id="rId22" Type="http://schemas.openxmlformats.org/officeDocument/2006/relationships/diagramColors" Target="../diagrams/colors1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diagramData" Target="../diagrams/data4.xml"/><Relationship Id="rId18" Type="http://schemas.openxmlformats.org/officeDocument/2006/relationships/diagramData" Target="../diagrams/data5.xml"/><Relationship Id="rId26" Type="http://schemas.openxmlformats.org/officeDocument/2006/relationships/diagramColors" Target="../diagrams/colors6.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5" Type="http://schemas.openxmlformats.org/officeDocument/2006/relationships/diagramQuickStyle" Target="../diagrams/quickStyle6.xml"/><Relationship Id="rId33" Type="http://schemas.openxmlformats.org/officeDocument/2006/relationships/image" Target="../media/image7.png"/><Relationship Id="rId2" Type="http://schemas.openxmlformats.org/officeDocument/2006/relationships/notesSlide" Target="../notesSlides/notesSlide4.xml"/><Relationship Id="rId16" Type="http://schemas.openxmlformats.org/officeDocument/2006/relationships/diagramColors" Target="../diagrams/colors4.xml"/><Relationship Id="rId20" Type="http://schemas.openxmlformats.org/officeDocument/2006/relationships/diagramQuickStyle" Target="../diagrams/quickStyle5.xml"/><Relationship Id="rId29" Type="http://schemas.openxmlformats.org/officeDocument/2006/relationships/diagramLayout" Target="../diagrams/layout7.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24" Type="http://schemas.openxmlformats.org/officeDocument/2006/relationships/diagramLayout" Target="../diagrams/layout6.xml"/><Relationship Id="rId32" Type="http://schemas.microsoft.com/office/2007/relationships/diagramDrawing" Target="../diagrams/drawing7.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23" Type="http://schemas.openxmlformats.org/officeDocument/2006/relationships/diagramData" Target="../diagrams/data6.xml"/><Relationship Id="rId28" Type="http://schemas.openxmlformats.org/officeDocument/2006/relationships/diagramData" Target="../diagrams/data7.xml"/><Relationship Id="rId10" Type="http://schemas.openxmlformats.org/officeDocument/2006/relationships/diagramQuickStyle" Target="../diagrams/quickStyle3.xml"/><Relationship Id="rId19" Type="http://schemas.openxmlformats.org/officeDocument/2006/relationships/diagramLayout" Target="../diagrams/layout5.xml"/><Relationship Id="rId31" Type="http://schemas.openxmlformats.org/officeDocument/2006/relationships/diagramColors" Target="../diagrams/colors7.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 Id="rId27" Type="http://schemas.microsoft.com/office/2007/relationships/diagramDrawing" Target="../diagrams/drawing6.xml"/><Relationship Id="rId30" Type="http://schemas.openxmlformats.org/officeDocument/2006/relationships/diagramQuickStyle" Target="../diagrams/quickStyle7.xml"/><Relationship Id="rId8"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13" Type="http://schemas.microsoft.com/office/2007/relationships/diagramDrawing" Target="../diagrams/drawing9.xml"/><Relationship Id="rId18" Type="http://schemas.microsoft.com/office/2007/relationships/diagramDrawing" Target="../diagrams/drawing10.xml"/><Relationship Id="rId26" Type="http://schemas.openxmlformats.org/officeDocument/2006/relationships/diagramQuickStyle" Target="../diagrams/quickStyle12.xml"/><Relationship Id="rId39" Type="http://schemas.openxmlformats.org/officeDocument/2006/relationships/diagramData" Target="../diagrams/data15.xml"/><Relationship Id="rId21" Type="http://schemas.openxmlformats.org/officeDocument/2006/relationships/diagramQuickStyle" Target="../diagrams/quickStyle11.xml"/><Relationship Id="rId34" Type="http://schemas.openxmlformats.org/officeDocument/2006/relationships/diagramData" Target="../diagrams/data14.xml"/><Relationship Id="rId42" Type="http://schemas.openxmlformats.org/officeDocument/2006/relationships/diagramColors" Target="../diagrams/colors15.xml"/><Relationship Id="rId7" Type="http://schemas.openxmlformats.org/officeDocument/2006/relationships/diagramColors" Target="../diagrams/colors8.xml"/><Relationship Id="rId2" Type="http://schemas.openxmlformats.org/officeDocument/2006/relationships/notesSlide" Target="../notesSlides/notesSlide5.xml"/><Relationship Id="rId16" Type="http://schemas.openxmlformats.org/officeDocument/2006/relationships/diagramQuickStyle" Target="../diagrams/quickStyle10.xml"/><Relationship Id="rId20" Type="http://schemas.openxmlformats.org/officeDocument/2006/relationships/diagramLayout" Target="../diagrams/layout11.xml"/><Relationship Id="rId29" Type="http://schemas.openxmlformats.org/officeDocument/2006/relationships/diagramData" Target="../diagrams/data13.xml"/><Relationship Id="rId41" Type="http://schemas.openxmlformats.org/officeDocument/2006/relationships/diagramQuickStyle" Target="../diagrams/quickStyle15.xml"/><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24" Type="http://schemas.openxmlformats.org/officeDocument/2006/relationships/diagramData" Target="../diagrams/data12.xml"/><Relationship Id="rId32" Type="http://schemas.openxmlformats.org/officeDocument/2006/relationships/diagramColors" Target="../diagrams/colors13.xml"/><Relationship Id="rId37" Type="http://schemas.openxmlformats.org/officeDocument/2006/relationships/diagramColors" Target="../diagrams/colors14.xml"/><Relationship Id="rId40" Type="http://schemas.openxmlformats.org/officeDocument/2006/relationships/diagramLayout" Target="../diagrams/layout15.xml"/><Relationship Id="rId5" Type="http://schemas.openxmlformats.org/officeDocument/2006/relationships/diagramLayout" Target="../diagrams/layout8.xml"/><Relationship Id="rId15" Type="http://schemas.openxmlformats.org/officeDocument/2006/relationships/diagramLayout" Target="../diagrams/layout10.xml"/><Relationship Id="rId23" Type="http://schemas.microsoft.com/office/2007/relationships/diagramDrawing" Target="../diagrams/drawing11.xml"/><Relationship Id="rId28" Type="http://schemas.microsoft.com/office/2007/relationships/diagramDrawing" Target="../diagrams/drawing12.xml"/><Relationship Id="rId36" Type="http://schemas.openxmlformats.org/officeDocument/2006/relationships/diagramQuickStyle" Target="../diagrams/quickStyle14.xml"/><Relationship Id="rId10" Type="http://schemas.openxmlformats.org/officeDocument/2006/relationships/diagramLayout" Target="../diagrams/layout9.xml"/><Relationship Id="rId19" Type="http://schemas.openxmlformats.org/officeDocument/2006/relationships/diagramData" Target="../diagrams/data11.xml"/><Relationship Id="rId31" Type="http://schemas.openxmlformats.org/officeDocument/2006/relationships/diagramQuickStyle" Target="../diagrams/quickStyle13.xml"/><Relationship Id="rId4" Type="http://schemas.openxmlformats.org/officeDocument/2006/relationships/diagramData" Target="../diagrams/data8.xml"/><Relationship Id="rId9" Type="http://schemas.openxmlformats.org/officeDocument/2006/relationships/diagramData" Target="../diagrams/data9.xml"/><Relationship Id="rId14" Type="http://schemas.openxmlformats.org/officeDocument/2006/relationships/diagramData" Target="../diagrams/data10.xml"/><Relationship Id="rId22" Type="http://schemas.openxmlformats.org/officeDocument/2006/relationships/diagramColors" Target="../diagrams/colors11.xml"/><Relationship Id="rId27" Type="http://schemas.openxmlformats.org/officeDocument/2006/relationships/diagramColors" Target="../diagrams/colors12.xml"/><Relationship Id="rId30" Type="http://schemas.openxmlformats.org/officeDocument/2006/relationships/diagramLayout" Target="../diagrams/layout13.xml"/><Relationship Id="rId35" Type="http://schemas.openxmlformats.org/officeDocument/2006/relationships/diagramLayout" Target="../diagrams/layout14.xml"/><Relationship Id="rId43" Type="http://schemas.microsoft.com/office/2007/relationships/diagramDrawing" Target="../diagrams/drawing15.xml"/><Relationship Id="rId8" Type="http://schemas.microsoft.com/office/2007/relationships/diagramDrawing" Target="../diagrams/drawing8.xml"/><Relationship Id="rId3" Type="http://schemas.openxmlformats.org/officeDocument/2006/relationships/image" Target="../media/image8.png"/><Relationship Id="rId12" Type="http://schemas.openxmlformats.org/officeDocument/2006/relationships/diagramColors" Target="../diagrams/colors9.xml"/><Relationship Id="rId17" Type="http://schemas.openxmlformats.org/officeDocument/2006/relationships/diagramColors" Target="../diagrams/colors10.xml"/><Relationship Id="rId25" Type="http://schemas.openxmlformats.org/officeDocument/2006/relationships/diagramLayout" Target="../diagrams/layout12.xml"/><Relationship Id="rId33" Type="http://schemas.microsoft.com/office/2007/relationships/diagramDrawing" Target="../diagrams/drawing13.xml"/><Relationship Id="rId38" Type="http://schemas.microsoft.com/office/2007/relationships/diagramDrawing" Target="../diagrams/drawing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5C00AF-6CC6-D230-95CB-FAC02B25C6EA}"/>
              </a:ext>
            </a:extLst>
          </p:cNvPr>
          <p:cNvSpPr>
            <a:spLocks noGrp="1"/>
          </p:cNvSpPr>
          <p:nvPr>
            <p:ph type="subTitle" idx="1"/>
          </p:nvPr>
        </p:nvSpPr>
        <p:spPr/>
        <p:txBody>
          <a:bodyPr/>
          <a:lstStyle/>
          <a:p>
            <a:r>
              <a:rPr lang="en-US" dirty="0"/>
              <a:t>Yuzhou Zhang</a:t>
            </a:r>
          </a:p>
        </p:txBody>
      </p:sp>
      <p:sp>
        <p:nvSpPr>
          <p:cNvPr id="4" name="Subtitle 2">
            <a:extLst>
              <a:ext uri="{FF2B5EF4-FFF2-40B4-BE49-F238E27FC236}">
                <a16:creationId xmlns:a16="http://schemas.microsoft.com/office/drawing/2014/main" id="{0F388677-5C28-45B6-876B-5F61252D0EA9}"/>
              </a:ext>
            </a:extLst>
          </p:cNvPr>
          <p:cNvSpPr txBox="1">
            <a:spLocks/>
          </p:cNvSpPr>
          <p:nvPr/>
        </p:nvSpPr>
        <p:spPr>
          <a:xfrm>
            <a:off x="2679905" y="1608546"/>
            <a:ext cx="6831673" cy="1086237"/>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sz="3600" dirty="0"/>
              <a:t>Suncorp Take Home Assignment</a:t>
            </a:r>
          </a:p>
          <a:p>
            <a:r>
              <a:rPr lang="en-US" sz="3600" dirty="0"/>
              <a:t> </a:t>
            </a:r>
          </a:p>
          <a:p>
            <a:r>
              <a:rPr lang="en-US" sz="3600" dirty="0"/>
              <a:t>Claim Prediction</a:t>
            </a:r>
          </a:p>
        </p:txBody>
      </p:sp>
    </p:spTree>
    <p:extLst>
      <p:ext uri="{BB962C8B-B14F-4D97-AF65-F5344CB8AC3E}">
        <p14:creationId xmlns:p14="http://schemas.microsoft.com/office/powerpoint/2010/main" val="2019888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3DB8-FFAE-C859-5BB2-CD9E773CB897}"/>
              </a:ext>
            </a:extLst>
          </p:cNvPr>
          <p:cNvSpPr>
            <a:spLocks noGrp="1"/>
          </p:cNvSpPr>
          <p:nvPr>
            <p:ph type="title"/>
          </p:nvPr>
        </p:nvSpPr>
        <p:spPr>
          <a:xfrm>
            <a:off x="769717" y="26883"/>
            <a:ext cx="9601200" cy="827690"/>
          </a:xfrm>
        </p:spPr>
        <p:txBody>
          <a:bodyPr>
            <a:normAutofit/>
          </a:bodyPr>
          <a:lstStyle/>
          <a:p>
            <a:r>
              <a:rPr lang="en-US" sz="3600" dirty="0"/>
              <a:t>Employment Data</a:t>
            </a:r>
          </a:p>
        </p:txBody>
      </p:sp>
      <p:sp>
        <p:nvSpPr>
          <p:cNvPr id="5" name="Content Placeholder 4">
            <a:extLst>
              <a:ext uri="{FF2B5EF4-FFF2-40B4-BE49-F238E27FC236}">
                <a16:creationId xmlns:a16="http://schemas.microsoft.com/office/drawing/2014/main" id="{9D0CAA84-B6F9-DBE2-A8E5-F0E1635F76C9}"/>
              </a:ext>
            </a:extLst>
          </p:cNvPr>
          <p:cNvSpPr>
            <a:spLocks noGrp="1"/>
          </p:cNvSpPr>
          <p:nvPr>
            <p:ph idx="1"/>
          </p:nvPr>
        </p:nvSpPr>
        <p:spPr>
          <a:xfrm>
            <a:off x="688694" y="563410"/>
            <a:ext cx="8050193" cy="536028"/>
          </a:xfrm>
        </p:spPr>
        <p:txBody>
          <a:bodyPr>
            <a:normAutofit/>
          </a:bodyPr>
          <a:lstStyle/>
          <a:p>
            <a:pPr marL="0" indent="0">
              <a:buNone/>
            </a:pPr>
            <a:r>
              <a:rPr lang="en-AU" sz="1400" b="0" dirty="0">
                <a:solidFill>
                  <a:schemeClr val="tx1"/>
                </a:solidFill>
                <a:effectLst/>
              </a:rPr>
              <a:t>Features: </a:t>
            </a:r>
            <a:r>
              <a:rPr lang="en-AU" sz="1400" b="0" dirty="0" err="1">
                <a:solidFill>
                  <a:schemeClr val="tx1"/>
                </a:solidFill>
                <a:effectLst/>
              </a:rPr>
              <a:t>PartTimeFullTime</a:t>
            </a:r>
            <a:r>
              <a:rPr lang="en-AU" sz="1400" b="0" dirty="0">
                <a:solidFill>
                  <a:schemeClr val="tx1"/>
                </a:solidFill>
                <a:effectLst/>
              </a:rPr>
              <a:t>, </a:t>
            </a:r>
            <a:r>
              <a:rPr lang="en-AU" sz="1400" b="0" dirty="0" err="1">
                <a:solidFill>
                  <a:schemeClr val="tx1"/>
                </a:solidFill>
                <a:effectLst/>
              </a:rPr>
              <a:t>WeeklyWages</a:t>
            </a:r>
            <a:r>
              <a:rPr lang="en-AU" sz="1400" b="0" dirty="0">
                <a:solidFill>
                  <a:schemeClr val="tx1"/>
                </a:solidFill>
                <a:effectLst/>
              </a:rPr>
              <a:t>, </a:t>
            </a:r>
            <a:r>
              <a:rPr lang="en-AU" sz="1400" b="0" dirty="0" err="1">
                <a:solidFill>
                  <a:schemeClr val="tx1"/>
                </a:solidFill>
                <a:effectLst/>
              </a:rPr>
              <a:t>HoursWorkedPerWeek</a:t>
            </a:r>
            <a:r>
              <a:rPr lang="en-AU" sz="1400" b="0" dirty="0">
                <a:solidFill>
                  <a:schemeClr val="tx1"/>
                </a:solidFill>
                <a:effectLst/>
              </a:rPr>
              <a:t>, </a:t>
            </a:r>
            <a:r>
              <a:rPr lang="en-AU" sz="1400" b="0" dirty="0" err="1">
                <a:solidFill>
                  <a:schemeClr val="tx1"/>
                </a:solidFill>
                <a:effectLst/>
              </a:rPr>
              <a:t>DaysWorkedPerWeek</a:t>
            </a:r>
            <a:endParaRPr lang="en-AU" sz="1400" b="0" dirty="0">
              <a:solidFill>
                <a:schemeClr val="tx1"/>
              </a:solidFill>
              <a:effectLst/>
            </a:endParaRPr>
          </a:p>
          <a:p>
            <a:pPr marL="0" indent="0">
              <a:buNone/>
            </a:pPr>
            <a:endParaRPr lang="en-AU" b="0" dirty="0">
              <a:solidFill>
                <a:schemeClr val="tx1"/>
              </a:solidFill>
              <a:effectLst/>
            </a:endParaRPr>
          </a:p>
          <a:p>
            <a:pPr marL="0" indent="0">
              <a:buNone/>
            </a:pPr>
            <a:endParaRPr lang="en-US" dirty="0"/>
          </a:p>
        </p:txBody>
      </p:sp>
      <p:pic>
        <p:nvPicPr>
          <p:cNvPr id="3" name="Picture 2">
            <a:extLst>
              <a:ext uri="{FF2B5EF4-FFF2-40B4-BE49-F238E27FC236}">
                <a16:creationId xmlns:a16="http://schemas.microsoft.com/office/drawing/2014/main" id="{B4B826BA-A854-6A62-5EF0-E676FFD6424E}"/>
              </a:ext>
            </a:extLst>
          </p:cNvPr>
          <p:cNvPicPr>
            <a:picLocks noChangeAspect="1"/>
          </p:cNvPicPr>
          <p:nvPr/>
        </p:nvPicPr>
        <p:blipFill>
          <a:blip r:embed="rId3"/>
          <a:stretch>
            <a:fillRect/>
          </a:stretch>
        </p:blipFill>
        <p:spPr>
          <a:xfrm>
            <a:off x="769717" y="2020263"/>
            <a:ext cx="5192857" cy="2817471"/>
          </a:xfrm>
          <a:prstGeom prst="rect">
            <a:avLst/>
          </a:prstGeom>
        </p:spPr>
      </p:pic>
      <p:pic>
        <p:nvPicPr>
          <p:cNvPr id="4" name="Picture 3">
            <a:extLst>
              <a:ext uri="{FF2B5EF4-FFF2-40B4-BE49-F238E27FC236}">
                <a16:creationId xmlns:a16="http://schemas.microsoft.com/office/drawing/2014/main" id="{C6FE097D-A04B-E292-71C4-81C066ED8B32}"/>
              </a:ext>
            </a:extLst>
          </p:cNvPr>
          <p:cNvPicPr>
            <a:picLocks noChangeAspect="1"/>
          </p:cNvPicPr>
          <p:nvPr/>
        </p:nvPicPr>
        <p:blipFill>
          <a:blip r:embed="rId4"/>
          <a:stretch>
            <a:fillRect/>
          </a:stretch>
        </p:blipFill>
        <p:spPr>
          <a:xfrm>
            <a:off x="6135851" y="2022045"/>
            <a:ext cx="5368118" cy="2815689"/>
          </a:xfrm>
          <a:prstGeom prst="rect">
            <a:avLst/>
          </a:prstGeom>
        </p:spPr>
      </p:pic>
      <p:sp>
        <p:nvSpPr>
          <p:cNvPr id="6" name="TextBox 5">
            <a:extLst>
              <a:ext uri="{FF2B5EF4-FFF2-40B4-BE49-F238E27FC236}">
                <a16:creationId xmlns:a16="http://schemas.microsoft.com/office/drawing/2014/main" id="{7806A484-0E7D-311C-CAF1-B8FC09426707}"/>
              </a:ext>
            </a:extLst>
          </p:cNvPr>
          <p:cNvSpPr txBox="1"/>
          <p:nvPr/>
        </p:nvSpPr>
        <p:spPr>
          <a:xfrm>
            <a:off x="769717" y="1597997"/>
            <a:ext cx="5683169" cy="307777"/>
          </a:xfrm>
          <a:prstGeom prst="rect">
            <a:avLst/>
          </a:prstGeom>
          <a:noFill/>
        </p:spPr>
        <p:txBody>
          <a:bodyPr wrap="square" rtlCol="0">
            <a:spAutoFit/>
          </a:bodyPr>
          <a:lstStyle/>
          <a:p>
            <a:r>
              <a:rPr lang="en-US" sz="1400" dirty="0"/>
              <a:t>Outlier in </a:t>
            </a:r>
            <a:r>
              <a:rPr lang="en-AU" sz="1400" b="0" dirty="0" err="1">
                <a:solidFill>
                  <a:schemeClr val="tx1"/>
                </a:solidFill>
                <a:effectLst/>
              </a:rPr>
              <a:t>WeeklyWages</a:t>
            </a:r>
            <a:r>
              <a:rPr lang="en-AU" sz="1400" dirty="0"/>
              <a:t>: pay more than 1000 per week</a:t>
            </a:r>
            <a:endParaRPr lang="en-US" sz="1400" dirty="0"/>
          </a:p>
        </p:txBody>
      </p:sp>
      <p:sp>
        <p:nvSpPr>
          <p:cNvPr id="7" name="TextBox 6">
            <a:extLst>
              <a:ext uri="{FF2B5EF4-FFF2-40B4-BE49-F238E27FC236}">
                <a16:creationId xmlns:a16="http://schemas.microsoft.com/office/drawing/2014/main" id="{265C2A4F-3D30-857A-935B-5496E1D10ED5}"/>
              </a:ext>
            </a:extLst>
          </p:cNvPr>
          <p:cNvSpPr txBox="1"/>
          <p:nvPr/>
        </p:nvSpPr>
        <p:spPr>
          <a:xfrm>
            <a:off x="6096000" y="1590530"/>
            <a:ext cx="5683169" cy="307777"/>
          </a:xfrm>
          <a:prstGeom prst="rect">
            <a:avLst/>
          </a:prstGeom>
          <a:noFill/>
        </p:spPr>
        <p:txBody>
          <a:bodyPr wrap="square" rtlCol="0">
            <a:spAutoFit/>
          </a:bodyPr>
          <a:lstStyle/>
          <a:p>
            <a:r>
              <a:rPr lang="en-US" sz="1400" dirty="0"/>
              <a:t>Outlier in</a:t>
            </a:r>
            <a:r>
              <a:rPr lang="en-AU" sz="1400" b="0" dirty="0">
                <a:solidFill>
                  <a:schemeClr val="tx1"/>
                </a:solidFill>
                <a:effectLst/>
              </a:rPr>
              <a:t> </a:t>
            </a:r>
            <a:r>
              <a:rPr lang="en-AU" sz="1400" b="0" dirty="0" err="1">
                <a:solidFill>
                  <a:schemeClr val="tx1"/>
                </a:solidFill>
                <a:effectLst/>
              </a:rPr>
              <a:t>HoursWorkedPerWeek</a:t>
            </a:r>
            <a:r>
              <a:rPr lang="en-AU" sz="1400" b="0" dirty="0">
                <a:solidFill>
                  <a:schemeClr val="tx1"/>
                </a:solidFill>
                <a:effectLst/>
              </a:rPr>
              <a:t>: work more than 100 hours per week</a:t>
            </a:r>
            <a:endParaRPr lang="en-US" sz="1400" dirty="0"/>
          </a:p>
        </p:txBody>
      </p:sp>
    </p:spTree>
    <p:extLst>
      <p:ext uri="{BB962C8B-B14F-4D97-AF65-F5344CB8AC3E}">
        <p14:creationId xmlns:p14="http://schemas.microsoft.com/office/powerpoint/2010/main" val="616872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3DB8-FFAE-C859-5BB2-CD9E773CB897}"/>
              </a:ext>
            </a:extLst>
          </p:cNvPr>
          <p:cNvSpPr>
            <a:spLocks noGrp="1"/>
          </p:cNvSpPr>
          <p:nvPr>
            <p:ph type="title"/>
          </p:nvPr>
        </p:nvSpPr>
        <p:spPr>
          <a:xfrm>
            <a:off x="769717" y="7920"/>
            <a:ext cx="9601200" cy="827690"/>
          </a:xfrm>
        </p:spPr>
        <p:txBody>
          <a:bodyPr>
            <a:normAutofit/>
          </a:bodyPr>
          <a:lstStyle/>
          <a:p>
            <a:r>
              <a:rPr lang="en-US" sz="3600" dirty="0"/>
              <a:t>Claim Cost Data</a:t>
            </a:r>
          </a:p>
        </p:txBody>
      </p:sp>
      <p:sp>
        <p:nvSpPr>
          <p:cNvPr id="5" name="Content Placeholder 4">
            <a:extLst>
              <a:ext uri="{FF2B5EF4-FFF2-40B4-BE49-F238E27FC236}">
                <a16:creationId xmlns:a16="http://schemas.microsoft.com/office/drawing/2014/main" id="{9D0CAA84-B6F9-DBE2-A8E5-F0E1635F76C9}"/>
              </a:ext>
            </a:extLst>
          </p:cNvPr>
          <p:cNvSpPr>
            <a:spLocks noGrp="1"/>
          </p:cNvSpPr>
          <p:nvPr>
            <p:ph idx="1"/>
          </p:nvPr>
        </p:nvSpPr>
        <p:spPr>
          <a:xfrm>
            <a:off x="769717" y="575063"/>
            <a:ext cx="8050193" cy="536028"/>
          </a:xfrm>
        </p:spPr>
        <p:txBody>
          <a:bodyPr>
            <a:normAutofit/>
          </a:bodyPr>
          <a:lstStyle/>
          <a:p>
            <a:pPr marL="0" indent="0">
              <a:buNone/>
            </a:pPr>
            <a:r>
              <a:rPr lang="en-AU" sz="1400" b="0" dirty="0">
                <a:solidFill>
                  <a:schemeClr val="tx1"/>
                </a:solidFill>
                <a:effectLst/>
              </a:rPr>
              <a:t>Features: </a:t>
            </a:r>
            <a:r>
              <a:rPr lang="en-AU" sz="1400" b="0" dirty="0" err="1">
                <a:solidFill>
                  <a:schemeClr val="tx1"/>
                </a:solidFill>
                <a:effectLst/>
              </a:rPr>
              <a:t>UltimateIncurredClaimCost</a:t>
            </a:r>
            <a:r>
              <a:rPr lang="en-AU" sz="1400" b="0" dirty="0">
                <a:solidFill>
                  <a:schemeClr val="tx1"/>
                </a:solidFill>
                <a:effectLst/>
              </a:rPr>
              <a:t>, </a:t>
            </a:r>
            <a:r>
              <a:rPr lang="en-AU" sz="1400" b="0" dirty="0" err="1">
                <a:solidFill>
                  <a:schemeClr val="tx1"/>
                </a:solidFill>
                <a:effectLst/>
              </a:rPr>
              <a:t>InitialIncurredClaimsCost</a:t>
            </a:r>
            <a:endParaRPr lang="en-AU" sz="1400" b="0" dirty="0">
              <a:solidFill>
                <a:schemeClr val="tx1"/>
              </a:solidFill>
              <a:effectLst/>
            </a:endParaRPr>
          </a:p>
          <a:p>
            <a:pPr marL="0" indent="0">
              <a:buNone/>
            </a:pPr>
            <a:endParaRPr lang="en-AU" sz="1400" b="0" dirty="0">
              <a:solidFill>
                <a:schemeClr val="tx1"/>
              </a:solidFill>
              <a:effectLst/>
            </a:endParaRPr>
          </a:p>
          <a:p>
            <a:pPr marL="0" indent="0">
              <a:buNone/>
            </a:pPr>
            <a:endParaRPr lang="en-AU" b="0" dirty="0">
              <a:solidFill>
                <a:schemeClr val="tx1"/>
              </a:solidFill>
              <a:effectLst/>
            </a:endParaRPr>
          </a:p>
          <a:p>
            <a:pPr marL="0" indent="0">
              <a:buNone/>
            </a:pPr>
            <a:endParaRPr lang="en-US" dirty="0"/>
          </a:p>
        </p:txBody>
      </p:sp>
      <p:pic>
        <p:nvPicPr>
          <p:cNvPr id="12" name="Picture 11">
            <a:extLst>
              <a:ext uri="{FF2B5EF4-FFF2-40B4-BE49-F238E27FC236}">
                <a16:creationId xmlns:a16="http://schemas.microsoft.com/office/drawing/2014/main" id="{C757EBEB-C15C-FFF9-CBF4-CC2CAC72F02A}"/>
              </a:ext>
            </a:extLst>
          </p:cNvPr>
          <p:cNvPicPr>
            <a:picLocks noChangeAspect="1"/>
          </p:cNvPicPr>
          <p:nvPr/>
        </p:nvPicPr>
        <p:blipFill>
          <a:blip r:embed="rId3"/>
          <a:stretch>
            <a:fillRect/>
          </a:stretch>
        </p:blipFill>
        <p:spPr>
          <a:xfrm>
            <a:off x="2209800" y="1111091"/>
            <a:ext cx="7772400" cy="5022857"/>
          </a:xfrm>
          <a:prstGeom prst="rect">
            <a:avLst/>
          </a:prstGeom>
        </p:spPr>
      </p:pic>
      <p:cxnSp>
        <p:nvCxnSpPr>
          <p:cNvPr id="14" name="Straight Arrow Connector 13">
            <a:extLst>
              <a:ext uri="{FF2B5EF4-FFF2-40B4-BE49-F238E27FC236}">
                <a16:creationId xmlns:a16="http://schemas.microsoft.com/office/drawing/2014/main" id="{7ECE898B-57CF-FE0B-2AE2-39349BD2D023}"/>
              </a:ext>
            </a:extLst>
          </p:cNvPr>
          <p:cNvCxnSpPr/>
          <p:nvPr/>
        </p:nvCxnSpPr>
        <p:spPr>
          <a:xfrm flipV="1">
            <a:off x="6096000" y="1938867"/>
            <a:ext cx="2531533" cy="25315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83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3DB8-FFAE-C859-5BB2-CD9E773CB897}"/>
              </a:ext>
            </a:extLst>
          </p:cNvPr>
          <p:cNvSpPr>
            <a:spLocks noGrp="1"/>
          </p:cNvSpPr>
          <p:nvPr>
            <p:ph type="title"/>
          </p:nvPr>
        </p:nvSpPr>
        <p:spPr>
          <a:xfrm>
            <a:off x="769717" y="7920"/>
            <a:ext cx="9601200" cy="827690"/>
          </a:xfrm>
        </p:spPr>
        <p:txBody>
          <a:bodyPr>
            <a:normAutofit fontScale="90000"/>
          </a:bodyPr>
          <a:lstStyle/>
          <a:p>
            <a:r>
              <a:rPr lang="en-US" sz="3600" dirty="0"/>
              <a:t>Claim Description Keyword</a:t>
            </a:r>
            <a:br>
              <a:rPr lang="en-US" sz="3600" dirty="0"/>
            </a:br>
            <a:endParaRPr lang="en-US" sz="3600" dirty="0"/>
          </a:p>
        </p:txBody>
      </p:sp>
      <p:sp>
        <p:nvSpPr>
          <p:cNvPr id="5" name="Content Placeholder 4">
            <a:extLst>
              <a:ext uri="{FF2B5EF4-FFF2-40B4-BE49-F238E27FC236}">
                <a16:creationId xmlns:a16="http://schemas.microsoft.com/office/drawing/2014/main" id="{9D0CAA84-B6F9-DBE2-A8E5-F0E1635F76C9}"/>
              </a:ext>
            </a:extLst>
          </p:cNvPr>
          <p:cNvSpPr>
            <a:spLocks noGrp="1"/>
          </p:cNvSpPr>
          <p:nvPr>
            <p:ph idx="1"/>
          </p:nvPr>
        </p:nvSpPr>
        <p:spPr>
          <a:xfrm>
            <a:off x="769717" y="575063"/>
            <a:ext cx="8050193" cy="536028"/>
          </a:xfrm>
        </p:spPr>
        <p:txBody>
          <a:bodyPr>
            <a:normAutofit/>
          </a:bodyPr>
          <a:lstStyle/>
          <a:p>
            <a:pPr marL="0" indent="0">
              <a:buNone/>
            </a:pPr>
            <a:r>
              <a:rPr lang="en-AU" sz="1400" b="0" dirty="0">
                <a:solidFill>
                  <a:schemeClr val="tx1"/>
                </a:solidFill>
                <a:effectLst/>
              </a:rPr>
              <a:t>Features: </a:t>
            </a:r>
            <a:r>
              <a:rPr lang="en-AU" sz="1400" dirty="0" err="1">
                <a:solidFill>
                  <a:schemeClr val="tx1"/>
                </a:solidFill>
              </a:rPr>
              <a:t>ClaimDescriptionKeyword</a:t>
            </a:r>
            <a:r>
              <a:rPr lang="en-AU" sz="1400" dirty="0">
                <a:solidFill>
                  <a:schemeClr val="tx1"/>
                </a:solidFill>
              </a:rPr>
              <a:t>_*</a:t>
            </a:r>
          </a:p>
          <a:p>
            <a:pPr marL="0" indent="0">
              <a:buNone/>
            </a:pPr>
            <a:endParaRPr lang="en-AU" sz="1400" b="0" dirty="0">
              <a:solidFill>
                <a:schemeClr val="tx1"/>
              </a:solidFill>
              <a:effectLst/>
            </a:endParaRPr>
          </a:p>
          <a:p>
            <a:pPr marL="0" indent="0">
              <a:buNone/>
            </a:pPr>
            <a:endParaRPr lang="en-AU" b="0" dirty="0">
              <a:solidFill>
                <a:schemeClr val="tx1"/>
              </a:solidFill>
              <a:effectLst/>
            </a:endParaRPr>
          </a:p>
          <a:p>
            <a:pPr marL="0" indent="0">
              <a:buNone/>
            </a:pPr>
            <a:endParaRPr lang="en-US" dirty="0"/>
          </a:p>
        </p:txBody>
      </p:sp>
      <p:pic>
        <p:nvPicPr>
          <p:cNvPr id="3" name="Picture 2">
            <a:extLst>
              <a:ext uri="{FF2B5EF4-FFF2-40B4-BE49-F238E27FC236}">
                <a16:creationId xmlns:a16="http://schemas.microsoft.com/office/drawing/2014/main" id="{79DF5C79-0FE6-5F6B-99F2-00608B4E9E55}"/>
              </a:ext>
            </a:extLst>
          </p:cNvPr>
          <p:cNvPicPr>
            <a:picLocks noChangeAspect="1"/>
          </p:cNvPicPr>
          <p:nvPr/>
        </p:nvPicPr>
        <p:blipFill>
          <a:blip r:embed="rId3"/>
          <a:stretch>
            <a:fillRect/>
          </a:stretch>
        </p:blipFill>
        <p:spPr>
          <a:xfrm>
            <a:off x="857946" y="1582200"/>
            <a:ext cx="11155420" cy="3693600"/>
          </a:xfrm>
          <a:prstGeom prst="rect">
            <a:avLst/>
          </a:prstGeom>
        </p:spPr>
      </p:pic>
    </p:spTree>
    <p:extLst>
      <p:ext uri="{BB962C8B-B14F-4D97-AF65-F5344CB8AC3E}">
        <p14:creationId xmlns:p14="http://schemas.microsoft.com/office/powerpoint/2010/main" val="87006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3DB8-FFAE-C859-5BB2-CD9E773CB897}"/>
              </a:ext>
            </a:extLst>
          </p:cNvPr>
          <p:cNvSpPr>
            <a:spLocks noGrp="1"/>
          </p:cNvSpPr>
          <p:nvPr>
            <p:ph type="title"/>
          </p:nvPr>
        </p:nvSpPr>
        <p:spPr>
          <a:xfrm>
            <a:off x="769717" y="7920"/>
            <a:ext cx="9601200" cy="827690"/>
          </a:xfrm>
        </p:spPr>
        <p:txBody>
          <a:bodyPr>
            <a:normAutofit/>
          </a:bodyPr>
          <a:lstStyle/>
          <a:p>
            <a:r>
              <a:rPr lang="en-US" sz="3600" dirty="0"/>
              <a:t>Claim Cost Data</a:t>
            </a:r>
          </a:p>
        </p:txBody>
      </p:sp>
      <p:sp>
        <p:nvSpPr>
          <p:cNvPr id="5" name="Content Placeholder 4">
            <a:extLst>
              <a:ext uri="{FF2B5EF4-FFF2-40B4-BE49-F238E27FC236}">
                <a16:creationId xmlns:a16="http://schemas.microsoft.com/office/drawing/2014/main" id="{9D0CAA84-B6F9-DBE2-A8E5-F0E1635F76C9}"/>
              </a:ext>
            </a:extLst>
          </p:cNvPr>
          <p:cNvSpPr>
            <a:spLocks noGrp="1"/>
          </p:cNvSpPr>
          <p:nvPr>
            <p:ph idx="1"/>
          </p:nvPr>
        </p:nvSpPr>
        <p:spPr>
          <a:xfrm>
            <a:off x="769717" y="575063"/>
            <a:ext cx="8050193" cy="536028"/>
          </a:xfrm>
        </p:spPr>
        <p:txBody>
          <a:bodyPr>
            <a:normAutofit/>
          </a:bodyPr>
          <a:lstStyle/>
          <a:p>
            <a:pPr marL="0" indent="0">
              <a:buNone/>
            </a:pPr>
            <a:r>
              <a:rPr lang="en-AU" sz="1400" b="0" dirty="0">
                <a:solidFill>
                  <a:schemeClr val="tx1"/>
                </a:solidFill>
                <a:effectLst/>
              </a:rPr>
              <a:t>Features: </a:t>
            </a:r>
            <a:r>
              <a:rPr lang="en-AU" sz="1400" b="0" dirty="0" err="1">
                <a:solidFill>
                  <a:schemeClr val="tx1"/>
                </a:solidFill>
                <a:effectLst/>
              </a:rPr>
              <a:t>UltimateIncurredClaimCost</a:t>
            </a:r>
            <a:r>
              <a:rPr lang="en-AU" sz="1400" b="0" dirty="0">
                <a:solidFill>
                  <a:schemeClr val="tx1"/>
                </a:solidFill>
                <a:effectLst/>
              </a:rPr>
              <a:t>, </a:t>
            </a:r>
            <a:r>
              <a:rPr lang="en-AU" sz="1400" b="0" dirty="0" err="1">
                <a:solidFill>
                  <a:schemeClr val="tx1"/>
                </a:solidFill>
                <a:effectLst/>
              </a:rPr>
              <a:t>InitialIncurredClaimsCost</a:t>
            </a:r>
            <a:endParaRPr lang="en-AU" sz="1400" b="0" dirty="0">
              <a:solidFill>
                <a:schemeClr val="tx1"/>
              </a:solidFill>
              <a:effectLst/>
            </a:endParaRPr>
          </a:p>
          <a:p>
            <a:pPr marL="0" indent="0">
              <a:buNone/>
            </a:pPr>
            <a:endParaRPr lang="en-AU" sz="1400" b="0" dirty="0">
              <a:solidFill>
                <a:schemeClr val="tx1"/>
              </a:solidFill>
              <a:effectLst/>
            </a:endParaRPr>
          </a:p>
          <a:p>
            <a:pPr marL="0" indent="0">
              <a:buNone/>
            </a:pPr>
            <a:endParaRPr lang="en-AU" b="0" dirty="0">
              <a:solidFill>
                <a:schemeClr val="tx1"/>
              </a:solidFill>
              <a:effectLst/>
            </a:endParaRPr>
          </a:p>
          <a:p>
            <a:pPr marL="0" indent="0">
              <a:buNone/>
            </a:pPr>
            <a:endParaRPr lang="en-US" dirty="0"/>
          </a:p>
        </p:txBody>
      </p:sp>
      <p:pic>
        <p:nvPicPr>
          <p:cNvPr id="3" name="Picture 2">
            <a:extLst>
              <a:ext uri="{FF2B5EF4-FFF2-40B4-BE49-F238E27FC236}">
                <a16:creationId xmlns:a16="http://schemas.microsoft.com/office/drawing/2014/main" id="{513FEE58-5542-76A6-F2F2-03C4BC53D965}"/>
              </a:ext>
            </a:extLst>
          </p:cNvPr>
          <p:cNvPicPr>
            <a:picLocks noChangeAspect="1"/>
          </p:cNvPicPr>
          <p:nvPr/>
        </p:nvPicPr>
        <p:blipFill>
          <a:blip r:embed="rId3"/>
          <a:stretch>
            <a:fillRect/>
          </a:stretch>
        </p:blipFill>
        <p:spPr>
          <a:xfrm>
            <a:off x="1668201" y="1495350"/>
            <a:ext cx="8855597" cy="4639469"/>
          </a:xfrm>
          <a:prstGeom prst="rect">
            <a:avLst/>
          </a:prstGeom>
        </p:spPr>
      </p:pic>
    </p:spTree>
    <p:extLst>
      <p:ext uri="{BB962C8B-B14F-4D97-AF65-F5344CB8AC3E}">
        <p14:creationId xmlns:p14="http://schemas.microsoft.com/office/powerpoint/2010/main" val="1478800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71E1-3CD1-ACCE-5D19-6E86419E8976}"/>
              </a:ext>
            </a:extLst>
          </p:cNvPr>
          <p:cNvSpPr>
            <a:spLocks noGrp="1"/>
          </p:cNvSpPr>
          <p:nvPr>
            <p:ph type="title"/>
          </p:nvPr>
        </p:nvSpPr>
        <p:spPr>
          <a:xfrm>
            <a:off x="1137920" y="466725"/>
            <a:ext cx="4958080" cy="651933"/>
          </a:xfrm>
        </p:spPr>
        <p:txBody>
          <a:bodyPr>
            <a:noAutofit/>
          </a:bodyPr>
          <a:lstStyle/>
          <a:p>
            <a:r>
              <a:rPr lang="en-US" sz="3600" dirty="0"/>
              <a:t>Feature Engineering </a:t>
            </a:r>
          </a:p>
        </p:txBody>
      </p:sp>
      <p:sp>
        <p:nvSpPr>
          <p:cNvPr id="4" name="TextBox 3">
            <a:extLst>
              <a:ext uri="{FF2B5EF4-FFF2-40B4-BE49-F238E27FC236}">
                <a16:creationId xmlns:a16="http://schemas.microsoft.com/office/drawing/2014/main" id="{6EB423D4-24E2-CAA2-AB4D-E0AB390F7723}"/>
              </a:ext>
            </a:extLst>
          </p:cNvPr>
          <p:cNvSpPr txBox="1"/>
          <p:nvPr/>
        </p:nvSpPr>
        <p:spPr>
          <a:xfrm>
            <a:off x="12330953" y="1011766"/>
            <a:ext cx="10318830" cy="3693319"/>
          </a:xfrm>
          <a:prstGeom prst="rect">
            <a:avLst/>
          </a:prstGeom>
          <a:noFill/>
        </p:spPr>
        <p:txBody>
          <a:bodyPr wrap="square" rtlCol="0">
            <a:spAutoFit/>
          </a:bodyPr>
          <a:lstStyle/>
          <a:p>
            <a:r>
              <a:rPr lang="en-US" dirty="0"/>
              <a:t>Client – Message Feature</a:t>
            </a:r>
          </a:p>
          <a:p>
            <a:r>
              <a:rPr lang="en-US" dirty="0"/>
              <a:t>The client-message is trying to build the features at the client level by combine client data, customer data and message data. </a:t>
            </a:r>
          </a:p>
          <a:p>
            <a:endParaRPr lang="en-US" dirty="0"/>
          </a:p>
          <a:p>
            <a:r>
              <a:rPr lang="en-US" dirty="0"/>
              <a:t>Customer - Message Feature</a:t>
            </a:r>
          </a:p>
          <a:p>
            <a:r>
              <a:rPr lang="en-US" dirty="0"/>
              <a:t>The customer-message is trying to build the features at the customer level by combine client data, customer data and message data. </a:t>
            </a:r>
            <a:br>
              <a:rPr lang="en-US" dirty="0"/>
            </a:br>
            <a:endParaRPr lang="en-US" dirty="0"/>
          </a:p>
          <a:p>
            <a:endParaRPr lang="en-US" dirty="0"/>
          </a:p>
          <a:p>
            <a:br>
              <a:rPr lang="en-US" dirty="0"/>
            </a:br>
            <a:endParaRPr lang="en-US" dirty="0"/>
          </a:p>
          <a:p>
            <a:endParaRPr lang="en-US" dirty="0"/>
          </a:p>
          <a:p>
            <a:endParaRPr lang="en-US" dirty="0"/>
          </a:p>
        </p:txBody>
      </p:sp>
      <p:sp>
        <p:nvSpPr>
          <p:cNvPr id="5" name="TextBox 4">
            <a:extLst>
              <a:ext uri="{FF2B5EF4-FFF2-40B4-BE49-F238E27FC236}">
                <a16:creationId xmlns:a16="http://schemas.microsoft.com/office/drawing/2014/main" id="{EF659C3F-F930-B424-2294-3C3B32D1A6F4}"/>
              </a:ext>
            </a:extLst>
          </p:cNvPr>
          <p:cNvSpPr txBox="1"/>
          <p:nvPr/>
        </p:nvSpPr>
        <p:spPr>
          <a:xfrm>
            <a:off x="1137920" y="1252818"/>
            <a:ext cx="1627561" cy="2031325"/>
          </a:xfrm>
          <a:prstGeom prst="rect">
            <a:avLst/>
          </a:prstGeom>
          <a:noFill/>
        </p:spPr>
        <p:txBody>
          <a:bodyPr wrap="none" rtlCol="0">
            <a:spAutoFit/>
          </a:bodyPr>
          <a:lstStyle/>
          <a:p>
            <a:r>
              <a:rPr lang="en-US" b="1" dirty="0"/>
              <a:t>Time Features</a:t>
            </a:r>
          </a:p>
          <a:p>
            <a:r>
              <a:rPr lang="en-AU" sz="1200" b="0" i="0" dirty="0" err="1">
                <a:effectLst/>
              </a:rPr>
              <a:t>WeekDayOfAccident</a:t>
            </a:r>
            <a:endParaRPr lang="en-US" sz="1200" b="1" i="0" dirty="0">
              <a:effectLst/>
            </a:endParaRPr>
          </a:p>
          <a:p>
            <a:r>
              <a:rPr lang="en-AU" sz="1200" b="0" i="0" dirty="0" err="1">
                <a:effectLst/>
              </a:rPr>
              <a:t>MonthOfAccident</a:t>
            </a:r>
            <a:endParaRPr lang="en-US" sz="1200" b="1" dirty="0"/>
          </a:p>
          <a:p>
            <a:r>
              <a:rPr lang="en-AU" sz="1200" b="0" i="0" dirty="0" err="1">
                <a:effectLst/>
              </a:rPr>
              <a:t>YearOfAccident</a:t>
            </a:r>
            <a:endParaRPr lang="en-US" sz="1200" b="1" dirty="0"/>
          </a:p>
          <a:p>
            <a:r>
              <a:rPr lang="en-AU" sz="1200" b="0" dirty="0" err="1">
                <a:solidFill>
                  <a:schemeClr val="accent2">
                    <a:lumMod val="75000"/>
                  </a:schemeClr>
                </a:solidFill>
                <a:effectLst/>
              </a:rPr>
              <a:t>HourOfAccident</a:t>
            </a:r>
            <a:endParaRPr lang="en-AU" sz="1200" b="0" dirty="0">
              <a:solidFill>
                <a:schemeClr val="accent2">
                  <a:lumMod val="75000"/>
                </a:schemeClr>
              </a:solidFill>
              <a:effectLst/>
            </a:endParaRPr>
          </a:p>
          <a:p>
            <a:r>
              <a:rPr lang="en-AU" sz="1200" b="0" dirty="0" err="1">
                <a:solidFill>
                  <a:schemeClr val="accent2">
                    <a:lumMod val="75000"/>
                  </a:schemeClr>
                </a:solidFill>
                <a:effectLst/>
              </a:rPr>
              <a:t>MonthOfReport</a:t>
            </a:r>
            <a:endParaRPr lang="en-AU" sz="1200" dirty="0">
              <a:solidFill>
                <a:schemeClr val="accent2">
                  <a:lumMod val="75000"/>
                </a:schemeClr>
              </a:solidFill>
            </a:endParaRPr>
          </a:p>
          <a:p>
            <a:r>
              <a:rPr lang="en-AU" sz="1200" b="0" dirty="0" err="1">
                <a:solidFill>
                  <a:schemeClr val="accent2">
                    <a:lumMod val="75000"/>
                  </a:schemeClr>
                </a:solidFill>
                <a:effectLst/>
              </a:rPr>
              <a:t>MonthOfReport</a:t>
            </a:r>
            <a:endParaRPr lang="en-AU" sz="1200" b="0" dirty="0">
              <a:solidFill>
                <a:schemeClr val="accent2">
                  <a:lumMod val="75000"/>
                </a:schemeClr>
              </a:solidFill>
              <a:effectLst/>
            </a:endParaRPr>
          </a:p>
          <a:p>
            <a:r>
              <a:rPr lang="en-AU" sz="1200" b="0" dirty="0" err="1">
                <a:solidFill>
                  <a:schemeClr val="accent2">
                    <a:lumMod val="75000"/>
                  </a:schemeClr>
                </a:solidFill>
                <a:effectLst/>
              </a:rPr>
              <a:t>YearOfReport</a:t>
            </a:r>
            <a:endParaRPr lang="en-AU" sz="1200" dirty="0">
              <a:solidFill>
                <a:schemeClr val="accent2">
                  <a:lumMod val="75000"/>
                </a:schemeClr>
              </a:solidFill>
            </a:endParaRPr>
          </a:p>
          <a:p>
            <a:r>
              <a:rPr lang="en-AU" sz="1200" b="0" dirty="0" err="1">
                <a:solidFill>
                  <a:schemeClr val="accent2">
                    <a:lumMod val="75000"/>
                  </a:schemeClr>
                </a:solidFill>
                <a:effectLst/>
              </a:rPr>
              <a:t>IntervalofDay</a:t>
            </a:r>
            <a:endParaRPr lang="en-AU" sz="1200" b="0" dirty="0">
              <a:solidFill>
                <a:schemeClr val="accent2">
                  <a:lumMod val="75000"/>
                </a:schemeClr>
              </a:solidFill>
              <a:effectLst/>
            </a:endParaRPr>
          </a:p>
          <a:p>
            <a:r>
              <a:rPr lang="en-AU" sz="1200" b="0" dirty="0" err="1">
                <a:solidFill>
                  <a:schemeClr val="accent2">
                    <a:lumMod val="75000"/>
                  </a:schemeClr>
                </a:solidFill>
                <a:effectLst/>
              </a:rPr>
              <a:t>IntervalofYear</a:t>
            </a:r>
            <a:endParaRPr lang="en-US" sz="1200" b="1" dirty="0">
              <a:solidFill>
                <a:schemeClr val="accent2">
                  <a:lumMod val="75000"/>
                </a:schemeClr>
              </a:solidFill>
            </a:endParaRPr>
          </a:p>
        </p:txBody>
      </p:sp>
      <p:sp>
        <p:nvSpPr>
          <p:cNvPr id="6" name="TextBox 5">
            <a:extLst>
              <a:ext uri="{FF2B5EF4-FFF2-40B4-BE49-F238E27FC236}">
                <a16:creationId xmlns:a16="http://schemas.microsoft.com/office/drawing/2014/main" id="{B48E846F-03C6-1CD9-40C0-00DEC48B9B58}"/>
              </a:ext>
            </a:extLst>
          </p:cNvPr>
          <p:cNvSpPr txBox="1"/>
          <p:nvPr/>
        </p:nvSpPr>
        <p:spPr>
          <a:xfrm>
            <a:off x="2963124" y="1257861"/>
            <a:ext cx="2362826" cy="1938992"/>
          </a:xfrm>
          <a:prstGeom prst="rect">
            <a:avLst/>
          </a:prstGeom>
          <a:noFill/>
        </p:spPr>
        <p:txBody>
          <a:bodyPr wrap="none" rtlCol="0">
            <a:spAutoFit/>
          </a:bodyPr>
          <a:lstStyle/>
          <a:p>
            <a:r>
              <a:rPr lang="en-US" b="1" dirty="0"/>
              <a:t>Personal Data Feature</a:t>
            </a:r>
          </a:p>
          <a:p>
            <a:r>
              <a:rPr lang="en-AU" sz="1200" dirty="0"/>
              <a:t>Age</a:t>
            </a:r>
            <a:endParaRPr lang="en-US" sz="1200" dirty="0"/>
          </a:p>
          <a:p>
            <a:r>
              <a:rPr lang="en-AU" sz="1200" dirty="0" err="1"/>
              <a:t>DependentChildren</a:t>
            </a:r>
            <a:endParaRPr lang="en-US" sz="1200" dirty="0"/>
          </a:p>
          <a:p>
            <a:r>
              <a:rPr lang="en-AU" sz="1200" dirty="0" err="1"/>
              <a:t>DependentsOther</a:t>
            </a:r>
            <a:endParaRPr lang="en-AU" sz="1200" dirty="0"/>
          </a:p>
          <a:p>
            <a:r>
              <a:rPr lang="en-AU" sz="1200" dirty="0" err="1"/>
              <a:t>MaritalStatus</a:t>
            </a:r>
            <a:endParaRPr lang="en-US" sz="1200" dirty="0"/>
          </a:p>
          <a:p>
            <a:r>
              <a:rPr lang="en-AU" sz="1200" dirty="0" err="1">
                <a:solidFill>
                  <a:schemeClr val="accent2">
                    <a:lumMod val="75000"/>
                  </a:schemeClr>
                </a:solidFill>
              </a:rPr>
              <a:t>AgeCategory</a:t>
            </a:r>
            <a:endParaRPr lang="en-US" sz="1200" dirty="0">
              <a:solidFill>
                <a:schemeClr val="accent2">
                  <a:lumMod val="75000"/>
                </a:schemeClr>
              </a:solidFill>
            </a:endParaRPr>
          </a:p>
          <a:p>
            <a:r>
              <a:rPr lang="en-AU" sz="1200" dirty="0" err="1">
                <a:solidFill>
                  <a:schemeClr val="accent2">
                    <a:lumMod val="75000"/>
                  </a:schemeClr>
                </a:solidFill>
              </a:rPr>
              <a:t>TotalDependents</a:t>
            </a:r>
            <a:endParaRPr lang="en-AU" sz="1200" dirty="0">
              <a:solidFill>
                <a:schemeClr val="accent2">
                  <a:lumMod val="75000"/>
                </a:schemeClr>
              </a:solidFill>
            </a:endParaRPr>
          </a:p>
          <a:p>
            <a:endParaRPr lang="en-US" sz="1200" dirty="0"/>
          </a:p>
          <a:p>
            <a:pPr marL="285750" indent="-285750">
              <a:buFontTx/>
              <a:buChar char="-"/>
            </a:pPr>
            <a:endParaRPr lang="en-US" dirty="0"/>
          </a:p>
        </p:txBody>
      </p:sp>
      <p:sp>
        <p:nvSpPr>
          <p:cNvPr id="7" name="TextBox 6">
            <a:extLst>
              <a:ext uri="{FF2B5EF4-FFF2-40B4-BE49-F238E27FC236}">
                <a16:creationId xmlns:a16="http://schemas.microsoft.com/office/drawing/2014/main" id="{7AB0BCBA-094E-3E7E-3B31-DAF7EF29DF84}"/>
              </a:ext>
            </a:extLst>
          </p:cNvPr>
          <p:cNvSpPr txBox="1"/>
          <p:nvPr/>
        </p:nvSpPr>
        <p:spPr>
          <a:xfrm>
            <a:off x="5646786" y="1257861"/>
            <a:ext cx="2880147" cy="2308324"/>
          </a:xfrm>
          <a:prstGeom prst="rect">
            <a:avLst/>
          </a:prstGeom>
          <a:noFill/>
        </p:spPr>
        <p:txBody>
          <a:bodyPr wrap="none" rtlCol="0">
            <a:spAutoFit/>
          </a:bodyPr>
          <a:lstStyle/>
          <a:p>
            <a:r>
              <a:rPr lang="en-US" b="1" dirty="0"/>
              <a:t>Employment Data Features</a:t>
            </a:r>
          </a:p>
          <a:p>
            <a:r>
              <a:rPr lang="en-AU" sz="1200" dirty="0" err="1"/>
              <a:t>WeeklyWages</a:t>
            </a:r>
            <a:endParaRPr lang="en-US" sz="1200" dirty="0"/>
          </a:p>
          <a:p>
            <a:r>
              <a:rPr lang="en-AU" sz="1200" dirty="0" err="1"/>
              <a:t>HoursWorkedPerWeek</a:t>
            </a:r>
            <a:endParaRPr lang="en-US" sz="1200" dirty="0"/>
          </a:p>
          <a:p>
            <a:r>
              <a:rPr lang="en-AU" sz="1200" dirty="0" err="1"/>
              <a:t>DaysWorkedPerWeek</a:t>
            </a:r>
            <a:endParaRPr lang="en-AU" sz="1200" dirty="0"/>
          </a:p>
          <a:p>
            <a:r>
              <a:rPr lang="en-AU" sz="1200" dirty="0" err="1"/>
              <a:t>PartTimeFullTime</a:t>
            </a:r>
            <a:endParaRPr lang="en-US" sz="1200" dirty="0"/>
          </a:p>
          <a:p>
            <a:r>
              <a:rPr lang="en-AU" sz="1200" dirty="0" err="1">
                <a:solidFill>
                  <a:schemeClr val="accent2">
                    <a:lumMod val="75000"/>
                  </a:schemeClr>
                </a:solidFill>
              </a:rPr>
              <a:t>HourlyWages</a:t>
            </a:r>
            <a:endParaRPr lang="en-US" sz="1200" dirty="0">
              <a:solidFill>
                <a:schemeClr val="accent2">
                  <a:lumMod val="75000"/>
                </a:schemeClr>
              </a:solidFill>
            </a:endParaRPr>
          </a:p>
          <a:p>
            <a:r>
              <a:rPr lang="en-AU" sz="1200" dirty="0" err="1">
                <a:solidFill>
                  <a:schemeClr val="accent2">
                    <a:lumMod val="75000"/>
                  </a:schemeClr>
                </a:solidFill>
              </a:rPr>
              <a:t>DailyWages</a:t>
            </a:r>
            <a:endParaRPr lang="en-US" sz="1200" dirty="0">
              <a:solidFill>
                <a:schemeClr val="accent2">
                  <a:lumMod val="75000"/>
                </a:schemeClr>
              </a:solidFill>
            </a:endParaRPr>
          </a:p>
          <a:p>
            <a:r>
              <a:rPr lang="en-AU" sz="1200" dirty="0">
                <a:solidFill>
                  <a:schemeClr val="accent2">
                    <a:lumMod val="75000"/>
                  </a:schemeClr>
                </a:solidFill>
              </a:rPr>
              <a:t>Overtime</a:t>
            </a:r>
            <a:endParaRPr lang="en-US" sz="1200" dirty="0">
              <a:solidFill>
                <a:schemeClr val="accent2">
                  <a:lumMod val="75000"/>
                </a:schemeClr>
              </a:solidFill>
            </a:endParaRPr>
          </a:p>
          <a:p>
            <a:r>
              <a:rPr lang="en-AU" sz="1200" dirty="0" err="1">
                <a:solidFill>
                  <a:schemeClr val="accent2">
                    <a:lumMod val="75000"/>
                  </a:schemeClr>
                </a:solidFill>
              </a:rPr>
              <a:t>WageCatgory</a:t>
            </a:r>
            <a:endParaRPr lang="en-US" sz="1200" dirty="0">
              <a:solidFill>
                <a:schemeClr val="accent2">
                  <a:lumMod val="75000"/>
                </a:schemeClr>
              </a:solidFill>
            </a:endParaRPr>
          </a:p>
          <a:p>
            <a:endParaRPr lang="en-US" sz="1200" dirty="0"/>
          </a:p>
          <a:p>
            <a:pPr marL="285750" indent="-285750">
              <a:buFontTx/>
              <a:buChar char="-"/>
            </a:pPr>
            <a:endParaRPr lang="en-US" dirty="0"/>
          </a:p>
        </p:txBody>
      </p:sp>
      <p:sp>
        <p:nvSpPr>
          <p:cNvPr id="3" name="TextBox 2">
            <a:extLst>
              <a:ext uri="{FF2B5EF4-FFF2-40B4-BE49-F238E27FC236}">
                <a16:creationId xmlns:a16="http://schemas.microsoft.com/office/drawing/2014/main" id="{E201E599-BFB3-5D00-8BF9-CD66E3667182}"/>
              </a:ext>
            </a:extLst>
          </p:cNvPr>
          <p:cNvSpPr txBox="1"/>
          <p:nvPr/>
        </p:nvSpPr>
        <p:spPr>
          <a:xfrm>
            <a:off x="8790061" y="1267386"/>
            <a:ext cx="2082621" cy="1200329"/>
          </a:xfrm>
          <a:prstGeom prst="rect">
            <a:avLst/>
          </a:prstGeom>
          <a:noFill/>
        </p:spPr>
        <p:txBody>
          <a:bodyPr wrap="none" rtlCol="0">
            <a:spAutoFit/>
          </a:bodyPr>
          <a:lstStyle/>
          <a:p>
            <a:r>
              <a:rPr lang="en-US" b="1" dirty="0"/>
              <a:t>Claim Cost</a:t>
            </a:r>
          </a:p>
          <a:p>
            <a:r>
              <a:rPr lang="en-AU" sz="1200" dirty="0" err="1"/>
              <a:t>InitialIncurredClaimsCost</a:t>
            </a:r>
            <a:endParaRPr lang="en-AU" sz="1200" dirty="0"/>
          </a:p>
          <a:p>
            <a:r>
              <a:rPr lang="en-AU" sz="1200" dirty="0" err="1">
                <a:solidFill>
                  <a:schemeClr val="accent2">
                    <a:lumMod val="75000"/>
                  </a:schemeClr>
                </a:solidFill>
              </a:rPr>
              <a:t>InitialIncurredClaimsCost_log</a:t>
            </a:r>
            <a:endParaRPr lang="en-AU" sz="1200" dirty="0">
              <a:solidFill>
                <a:schemeClr val="accent2">
                  <a:lumMod val="75000"/>
                </a:schemeClr>
              </a:solidFill>
            </a:endParaRPr>
          </a:p>
          <a:p>
            <a:endParaRPr lang="en-US" sz="1200" dirty="0"/>
          </a:p>
          <a:p>
            <a:pPr marL="285750" indent="-285750">
              <a:buFontTx/>
              <a:buChar char="-"/>
            </a:pPr>
            <a:endParaRPr lang="en-US" dirty="0"/>
          </a:p>
        </p:txBody>
      </p:sp>
    </p:spTree>
    <p:extLst>
      <p:ext uri="{BB962C8B-B14F-4D97-AF65-F5344CB8AC3E}">
        <p14:creationId xmlns:p14="http://schemas.microsoft.com/office/powerpoint/2010/main" val="2982687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3DB8-FFAE-C859-5BB2-CD9E773CB897}"/>
              </a:ext>
            </a:extLst>
          </p:cNvPr>
          <p:cNvSpPr>
            <a:spLocks noGrp="1"/>
          </p:cNvSpPr>
          <p:nvPr>
            <p:ph type="title"/>
          </p:nvPr>
        </p:nvSpPr>
        <p:spPr/>
        <p:txBody>
          <a:bodyPr/>
          <a:lstStyle/>
          <a:p>
            <a:r>
              <a:rPr lang="en-US" sz="4400" dirty="0"/>
              <a:t>Model</a:t>
            </a:r>
            <a:r>
              <a:rPr lang="zh-CN" altLang="en-US" sz="4400" dirty="0"/>
              <a:t> </a:t>
            </a:r>
            <a:r>
              <a:rPr lang="en-US" altLang="zh-CN" sz="4400" dirty="0"/>
              <a:t>&amp;</a:t>
            </a:r>
            <a:r>
              <a:rPr lang="zh-CN" altLang="en-US" sz="4400" dirty="0"/>
              <a:t> </a:t>
            </a:r>
            <a:r>
              <a:rPr lang="en-US" altLang="zh-CN" dirty="0"/>
              <a:t>Result</a:t>
            </a:r>
            <a:endParaRPr lang="en-US" dirty="0"/>
          </a:p>
        </p:txBody>
      </p:sp>
      <p:sp>
        <p:nvSpPr>
          <p:cNvPr id="3" name="Content Placeholder 2">
            <a:extLst>
              <a:ext uri="{FF2B5EF4-FFF2-40B4-BE49-F238E27FC236}">
                <a16:creationId xmlns:a16="http://schemas.microsoft.com/office/drawing/2014/main" id="{0F29712B-4F1D-E903-4AA9-0FE28CC405F5}"/>
              </a:ext>
            </a:extLst>
          </p:cNvPr>
          <p:cNvSpPr>
            <a:spLocks noGrp="1"/>
          </p:cNvSpPr>
          <p:nvPr>
            <p:ph idx="1"/>
          </p:nvPr>
        </p:nvSpPr>
        <p:spPr>
          <a:xfrm>
            <a:off x="1371600" y="1892461"/>
            <a:ext cx="9601200" cy="3581400"/>
          </a:xfrm>
        </p:spPr>
        <p:txBody>
          <a:bodyPr>
            <a:normAutofit/>
          </a:bodyPr>
          <a:lstStyle/>
          <a:p>
            <a:pPr>
              <a:buFontTx/>
              <a:buChar char="-"/>
            </a:pPr>
            <a:r>
              <a:rPr lang="en-US" sz="1800" dirty="0"/>
              <a:t>Claim cost prediction model</a:t>
            </a:r>
          </a:p>
          <a:p>
            <a:pPr>
              <a:buFontTx/>
              <a:buChar char="-"/>
            </a:pPr>
            <a:r>
              <a:rPr lang="en-US" sz="1800" dirty="0"/>
              <a:t>Claim type detection model</a:t>
            </a:r>
          </a:p>
          <a:p>
            <a:pPr>
              <a:buFontTx/>
              <a:buChar char="-"/>
            </a:pPr>
            <a:endParaRPr lang="en-US" sz="1800" dirty="0"/>
          </a:p>
        </p:txBody>
      </p:sp>
    </p:spTree>
    <p:extLst>
      <p:ext uri="{BB962C8B-B14F-4D97-AF65-F5344CB8AC3E}">
        <p14:creationId xmlns:p14="http://schemas.microsoft.com/office/powerpoint/2010/main" val="1667404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71E1-3CD1-ACCE-5D19-6E86419E8976}"/>
              </a:ext>
            </a:extLst>
          </p:cNvPr>
          <p:cNvSpPr>
            <a:spLocks noGrp="1"/>
          </p:cNvSpPr>
          <p:nvPr>
            <p:ph type="title"/>
          </p:nvPr>
        </p:nvSpPr>
        <p:spPr>
          <a:xfrm>
            <a:off x="759467" y="58171"/>
            <a:ext cx="7463119" cy="651933"/>
          </a:xfrm>
        </p:spPr>
        <p:txBody>
          <a:bodyPr>
            <a:noAutofit/>
          </a:bodyPr>
          <a:lstStyle/>
          <a:p>
            <a:r>
              <a:rPr lang="en-US" sz="2800" dirty="0"/>
              <a:t>Model - Feature Correlations Map</a:t>
            </a:r>
          </a:p>
        </p:txBody>
      </p:sp>
      <p:pic>
        <p:nvPicPr>
          <p:cNvPr id="6" name="Picture 5">
            <a:extLst>
              <a:ext uri="{FF2B5EF4-FFF2-40B4-BE49-F238E27FC236}">
                <a16:creationId xmlns:a16="http://schemas.microsoft.com/office/drawing/2014/main" id="{DBF5956C-5FAA-3215-7B5A-805ADF1B0813}"/>
              </a:ext>
            </a:extLst>
          </p:cNvPr>
          <p:cNvPicPr>
            <a:picLocks noChangeAspect="1"/>
          </p:cNvPicPr>
          <p:nvPr/>
        </p:nvPicPr>
        <p:blipFill>
          <a:blip r:embed="rId3"/>
          <a:stretch>
            <a:fillRect/>
          </a:stretch>
        </p:blipFill>
        <p:spPr>
          <a:xfrm>
            <a:off x="2545948" y="905498"/>
            <a:ext cx="7100104" cy="5494769"/>
          </a:xfrm>
          <a:prstGeom prst="rect">
            <a:avLst/>
          </a:prstGeom>
        </p:spPr>
      </p:pic>
      <p:sp>
        <p:nvSpPr>
          <p:cNvPr id="7" name="TextBox 6">
            <a:extLst>
              <a:ext uri="{FF2B5EF4-FFF2-40B4-BE49-F238E27FC236}">
                <a16:creationId xmlns:a16="http://schemas.microsoft.com/office/drawing/2014/main" id="{47D52368-9BAE-C20E-49E6-CF8C42387D12}"/>
              </a:ext>
            </a:extLst>
          </p:cNvPr>
          <p:cNvSpPr txBox="1"/>
          <p:nvPr/>
        </p:nvSpPr>
        <p:spPr>
          <a:xfrm>
            <a:off x="759467" y="457733"/>
            <a:ext cx="3819645" cy="338554"/>
          </a:xfrm>
          <a:prstGeom prst="rect">
            <a:avLst/>
          </a:prstGeom>
          <a:noFill/>
        </p:spPr>
        <p:txBody>
          <a:bodyPr wrap="square" rtlCol="0">
            <a:spAutoFit/>
          </a:bodyPr>
          <a:lstStyle/>
          <a:p>
            <a:r>
              <a:rPr lang="en-US" sz="1600" dirty="0"/>
              <a:t>Feature Selection Strategy</a:t>
            </a:r>
          </a:p>
        </p:txBody>
      </p:sp>
    </p:spTree>
    <p:extLst>
      <p:ext uri="{BB962C8B-B14F-4D97-AF65-F5344CB8AC3E}">
        <p14:creationId xmlns:p14="http://schemas.microsoft.com/office/powerpoint/2010/main" val="334665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71E1-3CD1-ACCE-5D19-6E86419E8976}"/>
              </a:ext>
            </a:extLst>
          </p:cNvPr>
          <p:cNvSpPr>
            <a:spLocks noGrp="1"/>
          </p:cNvSpPr>
          <p:nvPr>
            <p:ph type="title"/>
          </p:nvPr>
        </p:nvSpPr>
        <p:spPr>
          <a:xfrm>
            <a:off x="777127" y="166191"/>
            <a:ext cx="7463119" cy="651933"/>
          </a:xfrm>
        </p:spPr>
        <p:txBody>
          <a:bodyPr>
            <a:noAutofit/>
          </a:bodyPr>
          <a:lstStyle/>
          <a:p>
            <a:r>
              <a:rPr lang="en-US" sz="2800" dirty="0"/>
              <a:t>Model – Claim Cost Prediction</a:t>
            </a:r>
          </a:p>
        </p:txBody>
      </p:sp>
      <p:sp>
        <p:nvSpPr>
          <p:cNvPr id="5" name="TextBox 4">
            <a:extLst>
              <a:ext uri="{FF2B5EF4-FFF2-40B4-BE49-F238E27FC236}">
                <a16:creationId xmlns:a16="http://schemas.microsoft.com/office/drawing/2014/main" id="{DA31859E-F04D-8042-8457-65B60F747BFE}"/>
              </a:ext>
            </a:extLst>
          </p:cNvPr>
          <p:cNvSpPr txBox="1"/>
          <p:nvPr/>
        </p:nvSpPr>
        <p:spPr>
          <a:xfrm>
            <a:off x="777127" y="611530"/>
            <a:ext cx="10892119" cy="1508105"/>
          </a:xfrm>
          <a:prstGeom prst="rect">
            <a:avLst/>
          </a:prstGeom>
          <a:noFill/>
        </p:spPr>
        <p:txBody>
          <a:bodyPr wrap="square" rtlCol="0">
            <a:spAutoFit/>
          </a:bodyPr>
          <a:lstStyle/>
          <a:p>
            <a:r>
              <a:rPr lang="en-US" sz="1200" b="1" dirty="0"/>
              <a:t>Model Selection: </a:t>
            </a:r>
            <a:r>
              <a:rPr lang="en-US" sz="1200" dirty="0" err="1"/>
              <a:t>XGBRegression</a:t>
            </a:r>
            <a:r>
              <a:rPr lang="en-US" sz="1200" dirty="0"/>
              <a:t>, </a:t>
            </a:r>
            <a:r>
              <a:rPr lang="en-US" sz="1200" dirty="0" err="1"/>
              <a:t>DecisionTree</a:t>
            </a:r>
            <a:endParaRPr lang="en-US" sz="1200" dirty="0"/>
          </a:p>
          <a:p>
            <a:r>
              <a:rPr lang="en-US" sz="1200" b="1" dirty="0"/>
              <a:t>Objective Function: </a:t>
            </a:r>
            <a:r>
              <a:rPr lang="en-US" sz="1200" dirty="0"/>
              <a:t>MSE</a:t>
            </a:r>
          </a:p>
          <a:p>
            <a:r>
              <a:rPr lang="en-US" sz="1200" b="1" dirty="0"/>
              <a:t>Hyperparameter Tunning: </a:t>
            </a:r>
            <a:r>
              <a:rPr lang="en-US" sz="1200" dirty="0" err="1"/>
              <a:t>hyperopt</a:t>
            </a:r>
            <a:endParaRPr lang="en-US" sz="1200" dirty="0"/>
          </a:p>
          <a:p>
            <a:pPr algn="l"/>
            <a:r>
              <a:rPr lang="en-AU" sz="1200" b="1" dirty="0"/>
              <a:t>Best Hyperparameters: </a:t>
            </a:r>
            <a:r>
              <a:rPr lang="en-AU" sz="1200" dirty="0"/>
              <a:t>{'</a:t>
            </a:r>
            <a:r>
              <a:rPr lang="en-AU" sz="1200" dirty="0" err="1"/>
              <a:t>colsample_bytree</a:t>
            </a:r>
            <a:r>
              <a:rPr lang="en-AU" sz="1200" dirty="0"/>
              <a:t>': 0.84, 'gamma': 0.57, '</a:t>
            </a:r>
            <a:r>
              <a:rPr lang="en-AU" sz="1200" dirty="0" err="1"/>
              <a:t>learning_rate</a:t>
            </a:r>
            <a:r>
              <a:rPr lang="en-AU" sz="1200" dirty="0"/>
              <a:t>': 0.034, '</a:t>
            </a:r>
            <a:r>
              <a:rPr lang="en-AU" sz="1200" dirty="0" err="1"/>
              <a:t>max_depth</a:t>
            </a:r>
            <a:r>
              <a:rPr lang="en-AU" sz="1200" dirty="0"/>
              <a:t>': 7, '</a:t>
            </a:r>
            <a:r>
              <a:rPr lang="en-AU" sz="1200" dirty="0" err="1"/>
              <a:t>min_child_weight</a:t>
            </a:r>
            <a:r>
              <a:rPr lang="en-AU" sz="1200" dirty="0"/>
              <a:t>': 8.0, '</a:t>
            </a:r>
            <a:r>
              <a:rPr lang="en-AU" sz="1200" dirty="0" err="1"/>
              <a:t>n_estimators</a:t>
            </a:r>
            <a:r>
              <a:rPr lang="en-AU" sz="1200" dirty="0"/>
              <a:t>': 234, '</a:t>
            </a:r>
            <a:r>
              <a:rPr lang="en-AU" sz="1200" dirty="0" err="1"/>
              <a:t>reg_alpha</a:t>
            </a:r>
            <a:r>
              <a:rPr lang="en-AU" sz="1200" dirty="0"/>
              <a:t>': 1.84, 'subsample': 0.55} </a:t>
            </a:r>
          </a:p>
          <a:p>
            <a:br>
              <a:rPr lang="en-AU" sz="1600" dirty="0"/>
            </a:br>
            <a:endParaRPr lang="en-US" sz="1600" b="1" dirty="0"/>
          </a:p>
        </p:txBody>
      </p:sp>
      <p:pic>
        <p:nvPicPr>
          <p:cNvPr id="7" name="Picture 6">
            <a:extLst>
              <a:ext uri="{FF2B5EF4-FFF2-40B4-BE49-F238E27FC236}">
                <a16:creationId xmlns:a16="http://schemas.microsoft.com/office/drawing/2014/main" id="{594C259D-8030-58C0-D1E9-82455501B6AF}"/>
              </a:ext>
            </a:extLst>
          </p:cNvPr>
          <p:cNvPicPr>
            <a:picLocks noChangeAspect="1"/>
          </p:cNvPicPr>
          <p:nvPr/>
        </p:nvPicPr>
        <p:blipFill>
          <a:blip r:embed="rId3"/>
          <a:stretch>
            <a:fillRect/>
          </a:stretch>
        </p:blipFill>
        <p:spPr>
          <a:xfrm>
            <a:off x="1052558" y="1911313"/>
            <a:ext cx="5294453" cy="3399529"/>
          </a:xfrm>
          <a:prstGeom prst="rect">
            <a:avLst/>
          </a:prstGeom>
        </p:spPr>
      </p:pic>
      <p:pic>
        <p:nvPicPr>
          <p:cNvPr id="8" name="Picture 7">
            <a:extLst>
              <a:ext uri="{FF2B5EF4-FFF2-40B4-BE49-F238E27FC236}">
                <a16:creationId xmlns:a16="http://schemas.microsoft.com/office/drawing/2014/main" id="{D0B95D6F-C2BE-9C05-2BC6-4D829AD5440D}"/>
              </a:ext>
            </a:extLst>
          </p:cNvPr>
          <p:cNvPicPr>
            <a:picLocks noChangeAspect="1"/>
          </p:cNvPicPr>
          <p:nvPr/>
        </p:nvPicPr>
        <p:blipFill>
          <a:blip r:embed="rId4"/>
          <a:stretch>
            <a:fillRect/>
          </a:stretch>
        </p:blipFill>
        <p:spPr>
          <a:xfrm>
            <a:off x="6497893" y="1902632"/>
            <a:ext cx="5295178" cy="3399529"/>
          </a:xfrm>
          <a:prstGeom prst="rect">
            <a:avLst/>
          </a:prstGeom>
        </p:spPr>
      </p:pic>
      <p:sp>
        <p:nvSpPr>
          <p:cNvPr id="10" name="TextBox 9">
            <a:extLst>
              <a:ext uri="{FF2B5EF4-FFF2-40B4-BE49-F238E27FC236}">
                <a16:creationId xmlns:a16="http://schemas.microsoft.com/office/drawing/2014/main" id="{026FD380-D05C-8846-7F8D-4CE27DE168A6}"/>
              </a:ext>
            </a:extLst>
          </p:cNvPr>
          <p:cNvSpPr txBox="1"/>
          <p:nvPr/>
        </p:nvSpPr>
        <p:spPr>
          <a:xfrm>
            <a:off x="1052558" y="5440102"/>
            <a:ext cx="3079604" cy="276999"/>
          </a:xfrm>
          <a:prstGeom prst="rect">
            <a:avLst/>
          </a:prstGeom>
          <a:noFill/>
        </p:spPr>
        <p:txBody>
          <a:bodyPr wrap="square" rtlCol="0">
            <a:spAutoFit/>
          </a:bodyPr>
          <a:lstStyle/>
          <a:p>
            <a:r>
              <a:rPr lang="en-US" sz="1200" dirty="0"/>
              <a:t>Mean Squared Error: 515623438.830164 </a:t>
            </a:r>
          </a:p>
        </p:txBody>
      </p:sp>
      <p:sp>
        <p:nvSpPr>
          <p:cNvPr id="11" name="TextBox 10">
            <a:extLst>
              <a:ext uri="{FF2B5EF4-FFF2-40B4-BE49-F238E27FC236}">
                <a16:creationId xmlns:a16="http://schemas.microsoft.com/office/drawing/2014/main" id="{5F770D3E-4D2B-D323-A710-F31361744489}"/>
              </a:ext>
            </a:extLst>
          </p:cNvPr>
          <p:cNvSpPr txBox="1"/>
          <p:nvPr/>
        </p:nvSpPr>
        <p:spPr>
          <a:xfrm>
            <a:off x="6497892" y="5440102"/>
            <a:ext cx="3629955" cy="276999"/>
          </a:xfrm>
          <a:prstGeom prst="rect">
            <a:avLst/>
          </a:prstGeom>
          <a:noFill/>
        </p:spPr>
        <p:txBody>
          <a:bodyPr wrap="square" rtlCol="0">
            <a:spAutoFit/>
          </a:bodyPr>
          <a:lstStyle/>
          <a:p>
            <a:r>
              <a:rPr lang="en-US" sz="1200" dirty="0"/>
              <a:t>Mean Squared Error: 1344223965.6524138</a:t>
            </a:r>
          </a:p>
        </p:txBody>
      </p:sp>
      <p:sp>
        <p:nvSpPr>
          <p:cNvPr id="14" name="TextBox 13">
            <a:extLst>
              <a:ext uri="{FF2B5EF4-FFF2-40B4-BE49-F238E27FC236}">
                <a16:creationId xmlns:a16="http://schemas.microsoft.com/office/drawing/2014/main" id="{55E0C2FB-DBCF-5117-AAD6-414035E18DE6}"/>
              </a:ext>
            </a:extLst>
          </p:cNvPr>
          <p:cNvSpPr txBox="1"/>
          <p:nvPr/>
        </p:nvSpPr>
        <p:spPr>
          <a:xfrm>
            <a:off x="1052558" y="5944969"/>
            <a:ext cx="9086850" cy="646331"/>
          </a:xfrm>
          <a:prstGeom prst="rect">
            <a:avLst/>
          </a:prstGeom>
          <a:noFill/>
        </p:spPr>
        <p:txBody>
          <a:bodyPr wrap="square" rtlCol="0">
            <a:spAutoFit/>
          </a:bodyPr>
          <a:lstStyle/>
          <a:p>
            <a:r>
              <a:rPr lang="en-AU" sz="1200" dirty="0"/>
              <a:t>Summary: The </a:t>
            </a:r>
            <a:r>
              <a:rPr lang="en-AU" sz="1200" dirty="0" err="1"/>
              <a:t>XGBoost</a:t>
            </a:r>
            <a:r>
              <a:rPr lang="en-AU" sz="1200" dirty="0"/>
              <a:t> model outperforms the Decision Tree model in predicting claim costs, as evidenced by the significantly lower Mean Squared Error (MSE). The scatter plot for </a:t>
            </a:r>
            <a:r>
              <a:rPr lang="en-AU" sz="1200" dirty="0" err="1"/>
              <a:t>XGBoost</a:t>
            </a:r>
            <a:r>
              <a:rPr lang="en-AU" sz="1200" dirty="0"/>
              <a:t> shows a tighter clustering around the ideal fit line compared to the Decision Tree model, indicating better predictive accuracy.</a:t>
            </a:r>
            <a:endParaRPr lang="en-US" sz="1200" dirty="0"/>
          </a:p>
        </p:txBody>
      </p:sp>
    </p:spTree>
    <p:extLst>
      <p:ext uri="{BB962C8B-B14F-4D97-AF65-F5344CB8AC3E}">
        <p14:creationId xmlns:p14="http://schemas.microsoft.com/office/powerpoint/2010/main" val="176220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71E1-3CD1-ACCE-5D19-6E86419E8976}"/>
              </a:ext>
            </a:extLst>
          </p:cNvPr>
          <p:cNvSpPr>
            <a:spLocks noGrp="1"/>
          </p:cNvSpPr>
          <p:nvPr>
            <p:ph type="title"/>
          </p:nvPr>
        </p:nvSpPr>
        <p:spPr>
          <a:xfrm>
            <a:off x="805702" y="101442"/>
            <a:ext cx="7463119" cy="651933"/>
          </a:xfrm>
        </p:spPr>
        <p:txBody>
          <a:bodyPr>
            <a:noAutofit/>
          </a:bodyPr>
          <a:lstStyle/>
          <a:p>
            <a:r>
              <a:rPr lang="en-US" sz="2800" dirty="0"/>
              <a:t>Model – Claim Cost Prediction</a:t>
            </a:r>
          </a:p>
        </p:txBody>
      </p:sp>
      <p:sp>
        <p:nvSpPr>
          <p:cNvPr id="5" name="TextBox 4">
            <a:extLst>
              <a:ext uri="{FF2B5EF4-FFF2-40B4-BE49-F238E27FC236}">
                <a16:creationId xmlns:a16="http://schemas.microsoft.com/office/drawing/2014/main" id="{DA31859E-F04D-8042-8457-65B60F747BFE}"/>
              </a:ext>
            </a:extLst>
          </p:cNvPr>
          <p:cNvSpPr txBox="1"/>
          <p:nvPr/>
        </p:nvSpPr>
        <p:spPr>
          <a:xfrm>
            <a:off x="805702" y="584098"/>
            <a:ext cx="10892119" cy="338554"/>
          </a:xfrm>
          <a:prstGeom prst="rect">
            <a:avLst/>
          </a:prstGeom>
          <a:noFill/>
        </p:spPr>
        <p:txBody>
          <a:bodyPr wrap="square" rtlCol="0">
            <a:spAutoFit/>
          </a:bodyPr>
          <a:lstStyle/>
          <a:p>
            <a:r>
              <a:rPr lang="en-US" sz="1600" b="1" dirty="0"/>
              <a:t>Feature Importance</a:t>
            </a:r>
          </a:p>
        </p:txBody>
      </p:sp>
      <p:pic>
        <p:nvPicPr>
          <p:cNvPr id="3" name="Picture 2">
            <a:extLst>
              <a:ext uri="{FF2B5EF4-FFF2-40B4-BE49-F238E27FC236}">
                <a16:creationId xmlns:a16="http://schemas.microsoft.com/office/drawing/2014/main" id="{DCA97C65-C9FA-0508-9738-D8CA317A08A9}"/>
              </a:ext>
            </a:extLst>
          </p:cNvPr>
          <p:cNvPicPr>
            <a:picLocks noChangeAspect="1"/>
          </p:cNvPicPr>
          <p:nvPr/>
        </p:nvPicPr>
        <p:blipFill>
          <a:blip r:embed="rId3"/>
          <a:stretch>
            <a:fillRect/>
          </a:stretch>
        </p:blipFill>
        <p:spPr>
          <a:xfrm>
            <a:off x="3536577" y="1227710"/>
            <a:ext cx="4233956" cy="5037872"/>
          </a:xfrm>
          <a:prstGeom prst="rect">
            <a:avLst/>
          </a:prstGeom>
        </p:spPr>
      </p:pic>
    </p:spTree>
    <p:extLst>
      <p:ext uri="{BB962C8B-B14F-4D97-AF65-F5344CB8AC3E}">
        <p14:creationId xmlns:p14="http://schemas.microsoft.com/office/powerpoint/2010/main" val="290873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71E1-3CD1-ACCE-5D19-6E86419E8976}"/>
              </a:ext>
            </a:extLst>
          </p:cNvPr>
          <p:cNvSpPr>
            <a:spLocks noGrp="1"/>
          </p:cNvSpPr>
          <p:nvPr>
            <p:ph type="title"/>
          </p:nvPr>
        </p:nvSpPr>
        <p:spPr>
          <a:xfrm>
            <a:off x="748552" y="68093"/>
            <a:ext cx="7463119" cy="651933"/>
          </a:xfrm>
        </p:spPr>
        <p:txBody>
          <a:bodyPr>
            <a:noAutofit/>
          </a:bodyPr>
          <a:lstStyle/>
          <a:p>
            <a:r>
              <a:rPr lang="en-US" sz="2800" dirty="0"/>
              <a:t>Model – Complex Claim Detection</a:t>
            </a:r>
          </a:p>
        </p:txBody>
      </p:sp>
      <p:sp>
        <p:nvSpPr>
          <p:cNvPr id="4" name="TextBox 3">
            <a:extLst>
              <a:ext uri="{FF2B5EF4-FFF2-40B4-BE49-F238E27FC236}">
                <a16:creationId xmlns:a16="http://schemas.microsoft.com/office/drawing/2014/main" id="{9F033B80-4668-6ECB-7BE5-EDC1C675D818}"/>
              </a:ext>
            </a:extLst>
          </p:cNvPr>
          <p:cNvSpPr txBox="1"/>
          <p:nvPr/>
        </p:nvSpPr>
        <p:spPr>
          <a:xfrm>
            <a:off x="748552" y="472376"/>
            <a:ext cx="10892119" cy="830997"/>
          </a:xfrm>
          <a:prstGeom prst="rect">
            <a:avLst/>
          </a:prstGeom>
          <a:noFill/>
        </p:spPr>
        <p:txBody>
          <a:bodyPr wrap="square" rtlCol="0">
            <a:spAutoFit/>
          </a:bodyPr>
          <a:lstStyle/>
          <a:p>
            <a:r>
              <a:rPr lang="en-US" sz="1200" b="1" dirty="0"/>
              <a:t>Model Selection: </a:t>
            </a:r>
            <a:r>
              <a:rPr lang="en-US" sz="1200" dirty="0"/>
              <a:t>K-Mean</a:t>
            </a:r>
          </a:p>
          <a:p>
            <a:r>
              <a:rPr lang="en-US" sz="1200" b="1" dirty="0"/>
              <a:t>Find Best K: </a:t>
            </a:r>
            <a:r>
              <a:rPr lang="en-US" sz="1200" dirty="0"/>
              <a:t>Silhouette Score</a:t>
            </a:r>
          </a:p>
          <a:p>
            <a:r>
              <a:rPr lang="en-US" sz="1200" b="1" dirty="0"/>
              <a:t>Best K: </a:t>
            </a:r>
            <a:r>
              <a:rPr lang="en-US" sz="1200" dirty="0"/>
              <a:t>15</a:t>
            </a:r>
          </a:p>
          <a:p>
            <a:r>
              <a:rPr lang="en-US" sz="1200" b="1" dirty="0"/>
              <a:t>Features: </a:t>
            </a:r>
            <a:r>
              <a:rPr lang="en-AU" sz="1200" dirty="0" err="1">
                <a:solidFill>
                  <a:schemeClr val="tx1"/>
                </a:solidFill>
              </a:rPr>
              <a:t>ClaimDescriptionKeyword</a:t>
            </a:r>
            <a:r>
              <a:rPr lang="en-AU" sz="1200" dirty="0">
                <a:solidFill>
                  <a:schemeClr val="tx1"/>
                </a:solidFill>
              </a:rPr>
              <a:t>_*</a:t>
            </a:r>
            <a:endParaRPr lang="en-US" sz="1200" b="1" dirty="0"/>
          </a:p>
        </p:txBody>
      </p:sp>
      <p:pic>
        <p:nvPicPr>
          <p:cNvPr id="6" name="Picture 5">
            <a:extLst>
              <a:ext uri="{FF2B5EF4-FFF2-40B4-BE49-F238E27FC236}">
                <a16:creationId xmlns:a16="http://schemas.microsoft.com/office/drawing/2014/main" id="{3ABABA39-D337-ADCD-1ADD-B0CB64E94B30}"/>
              </a:ext>
            </a:extLst>
          </p:cNvPr>
          <p:cNvPicPr>
            <a:picLocks noChangeAspect="1"/>
          </p:cNvPicPr>
          <p:nvPr/>
        </p:nvPicPr>
        <p:blipFill>
          <a:blip r:embed="rId3"/>
          <a:stretch>
            <a:fillRect/>
          </a:stretch>
        </p:blipFill>
        <p:spPr>
          <a:xfrm>
            <a:off x="2895600" y="2070853"/>
            <a:ext cx="7772400" cy="4067121"/>
          </a:xfrm>
          <a:prstGeom prst="rect">
            <a:avLst/>
          </a:prstGeom>
        </p:spPr>
      </p:pic>
    </p:spTree>
    <p:extLst>
      <p:ext uri="{BB962C8B-B14F-4D97-AF65-F5344CB8AC3E}">
        <p14:creationId xmlns:p14="http://schemas.microsoft.com/office/powerpoint/2010/main" val="328625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3DB8-FFAE-C859-5BB2-CD9E773CB897}"/>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0F29712B-4F1D-E903-4AA9-0FE28CC405F5}"/>
              </a:ext>
            </a:extLst>
          </p:cNvPr>
          <p:cNvSpPr>
            <a:spLocks noGrp="1"/>
          </p:cNvSpPr>
          <p:nvPr>
            <p:ph idx="1"/>
          </p:nvPr>
        </p:nvSpPr>
        <p:spPr>
          <a:xfrm>
            <a:off x="1371600" y="1892461"/>
            <a:ext cx="9601200" cy="3581400"/>
          </a:xfrm>
        </p:spPr>
        <p:txBody>
          <a:bodyPr>
            <a:normAutofit/>
          </a:bodyPr>
          <a:lstStyle/>
          <a:p>
            <a:pPr>
              <a:buFontTx/>
              <a:buChar char="-"/>
            </a:pPr>
            <a:r>
              <a:rPr lang="en-US" sz="1800" dirty="0"/>
              <a:t>Project Overview</a:t>
            </a:r>
          </a:p>
          <a:p>
            <a:pPr>
              <a:buFontTx/>
              <a:buChar char="-"/>
            </a:pPr>
            <a:r>
              <a:rPr lang="en-US" sz="1800" dirty="0"/>
              <a:t>Solution Design</a:t>
            </a:r>
          </a:p>
          <a:p>
            <a:pPr>
              <a:buFontTx/>
              <a:buChar char="-"/>
            </a:pPr>
            <a:r>
              <a:rPr lang="en-US" sz="1800" dirty="0"/>
              <a:t>Exploratory data analysis</a:t>
            </a:r>
          </a:p>
          <a:p>
            <a:pPr>
              <a:buFontTx/>
              <a:buChar char="-"/>
            </a:pPr>
            <a:r>
              <a:rPr lang="en-US" sz="1800" dirty="0"/>
              <a:t>Model</a:t>
            </a:r>
          </a:p>
          <a:p>
            <a:pPr>
              <a:buFontTx/>
              <a:buChar char="-"/>
            </a:pPr>
            <a:r>
              <a:rPr lang="en-US" sz="1800" dirty="0"/>
              <a:t>Summary</a:t>
            </a:r>
          </a:p>
          <a:p>
            <a:pPr>
              <a:buFontTx/>
              <a:buChar char="-"/>
            </a:pPr>
            <a:endParaRPr lang="en-US" sz="1800" dirty="0"/>
          </a:p>
          <a:p>
            <a:pPr>
              <a:buFontTx/>
              <a:buChar char="-"/>
            </a:pPr>
            <a:endParaRPr lang="en-US" sz="1800" dirty="0"/>
          </a:p>
        </p:txBody>
      </p:sp>
    </p:spTree>
    <p:extLst>
      <p:ext uri="{BB962C8B-B14F-4D97-AF65-F5344CB8AC3E}">
        <p14:creationId xmlns:p14="http://schemas.microsoft.com/office/powerpoint/2010/main" val="22691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71E1-3CD1-ACCE-5D19-6E86419E8976}"/>
              </a:ext>
            </a:extLst>
          </p:cNvPr>
          <p:cNvSpPr>
            <a:spLocks noGrp="1"/>
          </p:cNvSpPr>
          <p:nvPr>
            <p:ph type="title"/>
          </p:nvPr>
        </p:nvSpPr>
        <p:spPr>
          <a:xfrm>
            <a:off x="767602" y="62829"/>
            <a:ext cx="7463119" cy="651933"/>
          </a:xfrm>
        </p:spPr>
        <p:txBody>
          <a:bodyPr>
            <a:noAutofit/>
          </a:bodyPr>
          <a:lstStyle/>
          <a:p>
            <a:r>
              <a:rPr lang="en-US" sz="2800" dirty="0"/>
              <a:t>Model – Complex Claim Detection</a:t>
            </a:r>
          </a:p>
        </p:txBody>
      </p:sp>
      <p:sp>
        <p:nvSpPr>
          <p:cNvPr id="4" name="TextBox 3">
            <a:extLst>
              <a:ext uri="{FF2B5EF4-FFF2-40B4-BE49-F238E27FC236}">
                <a16:creationId xmlns:a16="http://schemas.microsoft.com/office/drawing/2014/main" id="{9F033B80-4668-6ECB-7BE5-EDC1C675D818}"/>
              </a:ext>
            </a:extLst>
          </p:cNvPr>
          <p:cNvSpPr txBox="1"/>
          <p:nvPr/>
        </p:nvSpPr>
        <p:spPr>
          <a:xfrm>
            <a:off x="891427" y="546328"/>
            <a:ext cx="10892119" cy="369332"/>
          </a:xfrm>
          <a:prstGeom prst="rect">
            <a:avLst/>
          </a:prstGeom>
          <a:noFill/>
        </p:spPr>
        <p:txBody>
          <a:bodyPr wrap="square" rtlCol="0">
            <a:spAutoFit/>
          </a:bodyPr>
          <a:lstStyle/>
          <a:p>
            <a:r>
              <a:rPr lang="en-US" b="1" dirty="0"/>
              <a:t>Cluster Analysis</a:t>
            </a:r>
          </a:p>
        </p:txBody>
      </p:sp>
      <p:sp>
        <p:nvSpPr>
          <p:cNvPr id="5" name="TextBox 4">
            <a:extLst>
              <a:ext uri="{FF2B5EF4-FFF2-40B4-BE49-F238E27FC236}">
                <a16:creationId xmlns:a16="http://schemas.microsoft.com/office/drawing/2014/main" id="{41913741-2921-73DC-DAD8-9E82ABAD9FDE}"/>
              </a:ext>
            </a:extLst>
          </p:cNvPr>
          <p:cNvSpPr txBox="1"/>
          <p:nvPr/>
        </p:nvSpPr>
        <p:spPr>
          <a:xfrm>
            <a:off x="1916360" y="5436641"/>
            <a:ext cx="8842252" cy="646331"/>
          </a:xfrm>
          <a:prstGeom prst="rect">
            <a:avLst/>
          </a:prstGeom>
          <a:noFill/>
        </p:spPr>
        <p:txBody>
          <a:bodyPr wrap="square" rtlCol="0">
            <a:spAutoFit/>
          </a:bodyPr>
          <a:lstStyle/>
          <a:p>
            <a:r>
              <a:rPr lang="en-AU" sz="1200" dirty="0"/>
              <a:t>Based on the cost gap between the Average Ultimate Incurred Claim Cost and the Average Initial Incurred Claim Cost, Clusters 0, 2, 5, 6, 7, 11, 14 are identified as complex claim clusters, each with a cost gap exceeding 3000.</a:t>
            </a:r>
          </a:p>
          <a:p>
            <a:r>
              <a:rPr lang="en-AU" sz="1200" dirty="0"/>
              <a:t>So, in the inferring process, if one claim mapped in the complex claim cluster, we will identify this claim as complex cluster. </a:t>
            </a:r>
            <a:endParaRPr lang="en-US" sz="1200" dirty="0"/>
          </a:p>
        </p:txBody>
      </p:sp>
      <p:pic>
        <p:nvPicPr>
          <p:cNvPr id="10" name="Picture 9">
            <a:extLst>
              <a:ext uri="{FF2B5EF4-FFF2-40B4-BE49-F238E27FC236}">
                <a16:creationId xmlns:a16="http://schemas.microsoft.com/office/drawing/2014/main" id="{3FB9BD88-6DE2-CDB0-F36A-8D3E7FB9328E}"/>
              </a:ext>
            </a:extLst>
          </p:cNvPr>
          <p:cNvPicPr>
            <a:picLocks noChangeAspect="1"/>
          </p:cNvPicPr>
          <p:nvPr/>
        </p:nvPicPr>
        <p:blipFill>
          <a:blip r:embed="rId3"/>
          <a:stretch>
            <a:fillRect/>
          </a:stretch>
        </p:blipFill>
        <p:spPr>
          <a:xfrm>
            <a:off x="2143125" y="985861"/>
            <a:ext cx="7772400" cy="4380579"/>
          </a:xfrm>
          <a:prstGeom prst="rect">
            <a:avLst/>
          </a:prstGeom>
        </p:spPr>
      </p:pic>
    </p:spTree>
    <p:extLst>
      <p:ext uri="{BB962C8B-B14F-4D97-AF65-F5344CB8AC3E}">
        <p14:creationId xmlns:p14="http://schemas.microsoft.com/office/powerpoint/2010/main" val="997242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71E1-3CD1-ACCE-5D19-6E86419E8976}"/>
              </a:ext>
            </a:extLst>
          </p:cNvPr>
          <p:cNvSpPr>
            <a:spLocks noGrp="1"/>
          </p:cNvSpPr>
          <p:nvPr>
            <p:ph type="title"/>
          </p:nvPr>
        </p:nvSpPr>
        <p:spPr>
          <a:xfrm>
            <a:off x="710452" y="58154"/>
            <a:ext cx="7463119" cy="651933"/>
          </a:xfrm>
        </p:spPr>
        <p:txBody>
          <a:bodyPr>
            <a:noAutofit/>
          </a:bodyPr>
          <a:lstStyle/>
          <a:p>
            <a:r>
              <a:rPr lang="en-US" sz="2800" dirty="0"/>
              <a:t>Model – Complex Claim Detection Result</a:t>
            </a:r>
          </a:p>
        </p:txBody>
      </p:sp>
      <p:pic>
        <p:nvPicPr>
          <p:cNvPr id="6" name="Picture 5">
            <a:extLst>
              <a:ext uri="{FF2B5EF4-FFF2-40B4-BE49-F238E27FC236}">
                <a16:creationId xmlns:a16="http://schemas.microsoft.com/office/drawing/2014/main" id="{37C9F1B6-A98A-8792-6B71-907BB2596468}"/>
              </a:ext>
            </a:extLst>
          </p:cNvPr>
          <p:cNvPicPr>
            <a:picLocks noChangeAspect="1"/>
          </p:cNvPicPr>
          <p:nvPr/>
        </p:nvPicPr>
        <p:blipFill>
          <a:blip r:embed="rId3"/>
          <a:stretch>
            <a:fillRect/>
          </a:stretch>
        </p:blipFill>
        <p:spPr>
          <a:xfrm>
            <a:off x="6610350" y="1274212"/>
            <a:ext cx="5455227" cy="4690800"/>
          </a:xfrm>
          <a:prstGeom prst="rect">
            <a:avLst/>
          </a:prstGeom>
        </p:spPr>
      </p:pic>
      <p:sp>
        <p:nvSpPr>
          <p:cNvPr id="7" name="TextBox 6">
            <a:extLst>
              <a:ext uri="{FF2B5EF4-FFF2-40B4-BE49-F238E27FC236}">
                <a16:creationId xmlns:a16="http://schemas.microsoft.com/office/drawing/2014/main" id="{338DCF98-2333-362F-6D82-E05C8CF25E63}"/>
              </a:ext>
            </a:extLst>
          </p:cNvPr>
          <p:cNvSpPr txBox="1"/>
          <p:nvPr/>
        </p:nvSpPr>
        <p:spPr>
          <a:xfrm>
            <a:off x="2243977" y="861819"/>
            <a:ext cx="1927973" cy="323165"/>
          </a:xfrm>
          <a:prstGeom prst="rect">
            <a:avLst/>
          </a:prstGeom>
          <a:noFill/>
        </p:spPr>
        <p:txBody>
          <a:bodyPr wrap="square" rtlCol="0">
            <a:spAutoFit/>
          </a:bodyPr>
          <a:lstStyle/>
          <a:p>
            <a:r>
              <a:rPr lang="en-US" sz="1500" b="1" dirty="0"/>
              <a:t>Validation Workflow</a:t>
            </a:r>
          </a:p>
        </p:txBody>
      </p:sp>
      <p:graphicFrame>
        <p:nvGraphicFramePr>
          <p:cNvPr id="10" name="Diagram 9">
            <a:extLst>
              <a:ext uri="{FF2B5EF4-FFF2-40B4-BE49-F238E27FC236}">
                <a16:creationId xmlns:a16="http://schemas.microsoft.com/office/drawing/2014/main" id="{53BA9BC6-0A6A-4696-B453-5B53D764865F}"/>
              </a:ext>
            </a:extLst>
          </p:cNvPr>
          <p:cNvGraphicFramePr/>
          <p:nvPr>
            <p:extLst>
              <p:ext uri="{D42A27DB-BD31-4B8C-83A1-F6EECF244321}">
                <p14:modId xmlns:p14="http://schemas.microsoft.com/office/powerpoint/2010/main" val="3069444725"/>
              </p:ext>
            </p:extLst>
          </p:nvPr>
        </p:nvGraphicFramePr>
        <p:xfrm>
          <a:off x="1494023" y="2995413"/>
          <a:ext cx="2943225" cy="8811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a:extLst>
              <a:ext uri="{FF2B5EF4-FFF2-40B4-BE49-F238E27FC236}">
                <a16:creationId xmlns:a16="http://schemas.microsoft.com/office/drawing/2014/main" id="{0CAFAA2E-75C5-885E-B0A2-E737D61FF6BA}"/>
              </a:ext>
            </a:extLst>
          </p:cNvPr>
          <p:cNvGraphicFramePr/>
          <p:nvPr>
            <p:extLst>
              <p:ext uri="{D42A27DB-BD31-4B8C-83A1-F6EECF244321}">
                <p14:modId xmlns:p14="http://schemas.microsoft.com/office/powerpoint/2010/main" val="859927515"/>
              </p:ext>
            </p:extLst>
          </p:nvPr>
        </p:nvGraphicFramePr>
        <p:xfrm>
          <a:off x="1498786" y="1362020"/>
          <a:ext cx="2943225" cy="88114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2" name="Diagram 11">
            <a:extLst>
              <a:ext uri="{FF2B5EF4-FFF2-40B4-BE49-F238E27FC236}">
                <a16:creationId xmlns:a16="http://schemas.microsoft.com/office/drawing/2014/main" id="{589AB98F-D24E-DCE6-101F-A64E909910F8}"/>
              </a:ext>
            </a:extLst>
          </p:cNvPr>
          <p:cNvGraphicFramePr/>
          <p:nvPr>
            <p:extLst>
              <p:ext uri="{D42A27DB-BD31-4B8C-83A1-F6EECF244321}">
                <p14:modId xmlns:p14="http://schemas.microsoft.com/office/powerpoint/2010/main" val="4106302416"/>
              </p:ext>
            </p:extLst>
          </p:nvPr>
        </p:nvGraphicFramePr>
        <p:xfrm>
          <a:off x="1494023" y="2171962"/>
          <a:ext cx="2943225" cy="88114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3" name="Diagram 12">
            <a:extLst>
              <a:ext uri="{FF2B5EF4-FFF2-40B4-BE49-F238E27FC236}">
                <a16:creationId xmlns:a16="http://schemas.microsoft.com/office/drawing/2014/main" id="{97BA85B3-3A15-E524-A907-868C5920F5F8}"/>
              </a:ext>
            </a:extLst>
          </p:cNvPr>
          <p:cNvGraphicFramePr/>
          <p:nvPr>
            <p:extLst>
              <p:ext uri="{D42A27DB-BD31-4B8C-83A1-F6EECF244321}">
                <p14:modId xmlns:p14="http://schemas.microsoft.com/office/powerpoint/2010/main" val="2557317325"/>
              </p:ext>
            </p:extLst>
          </p:nvPr>
        </p:nvGraphicFramePr>
        <p:xfrm>
          <a:off x="1494023" y="3818864"/>
          <a:ext cx="2943225" cy="88114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4" name="TextBox 13">
            <a:extLst>
              <a:ext uri="{FF2B5EF4-FFF2-40B4-BE49-F238E27FC236}">
                <a16:creationId xmlns:a16="http://schemas.microsoft.com/office/drawing/2014/main" id="{EC65B13A-099C-DE0D-E18C-6B95B2C4E046}"/>
              </a:ext>
            </a:extLst>
          </p:cNvPr>
          <p:cNvSpPr txBox="1"/>
          <p:nvPr/>
        </p:nvSpPr>
        <p:spPr>
          <a:xfrm>
            <a:off x="8562879" y="844661"/>
            <a:ext cx="1550168" cy="323165"/>
          </a:xfrm>
          <a:prstGeom prst="rect">
            <a:avLst/>
          </a:prstGeom>
          <a:noFill/>
        </p:spPr>
        <p:txBody>
          <a:bodyPr wrap="none" rtlCol="0">
            <a:spAutoFit/>
          </a:bodyPr>
          <a:lstStyle/>
          <a:p>
            <a:r>
              <a:rPr lang="en-US" sz="1500" b="1" dirty="0"/>
              <a:t>Validation Result</a:t>
            </a:r>
          </a:p>
        </p:txBody>
      </p:sp>
      <p:sp>
        <p:nvSpPr>
          <p:cNvPr id="15" name="TextBox 14">
            <a:extLst>
              <a:ext uri="{FF2B5EF4-FFF2-40B4-BE49-F238E27FC236}">
                <a16:creationId xmlns:a16="http://schemas.microsoft.com/office/drawing/2014/main" id="{E350F556-CF2A-4915-A211-3405B0979ABA}"/>
              </a:ext>
            </a:extLst>
          </p:cNvPr>
          <p:cNvSpPr txBox="1"/>
          <p:nvPr/>
        </p:nvSpPr>
        <p:spPr>
          <a:xfrm>
            <a:off x="8296275" y="6016295"/>
            <a:ext cx="3438525" cy="584775"/>
          </a:xfrm>
          <a:prstGeom prst="rect">
            <a:avLst/>
          </a:prstGeom>
          <a:noFill/>
        </p:spPr>
        <p:txBody>
          <a:bodyPr wrap="square" rtlCol="0">
            <a:spAutoFit/>
          </a:bodyPr>
          <a:lstStyle/>
          <a:p>
            <a:r>
              <a:rPr lang="en-US" sz="1600" dirty="0"/>
              <a:t>Precision: 0.69</a:t>
            </a:r>
          </a:p>
          <a:p>
            <a:r>
              <a:rPr lang="en-US" sz="1600" dirty="0"/>
              <a:t>Recall: 0.39</a:t>
            </a:r>
          </a:p>
        </p:txBody>
      </p:sp>
      <p:sp>
        <p:nvSpPr>
          <p:cNvPr id="18" name="TextBox 17">
            <a:extLst>
              <a:ext uri="{FF2B5EF4-FFF2-40B4-BE49-F238E27FC236}">
                <a16:creationId xmlns:a16="http://schemas.microsoft.com/office/drawing/2014/main" id="{6A0A69D2-F748-EED6-95E9-CB5A26DD03A4}"/>
              </a:ext>
            </a:extLst>
          </p:cNvPr>
          <p:cNvSpPr txBox="1"/>
          <p:nvPr/>
        </p:nvSpPr>
        <p:spPr>
          <a:xfrm>
            <a:off x="1175956" y="5847017"/>
            <a:ext cx="4347843" cy="923330"/>
          </a:xfrm>
          <a:prstGeom prst="rect">
            <a:avLst/>
          </a:prstGeom>
          <a:noFill/>
        </p:spPr>
        <p:txBody>
          <a:bodyPr wrap="square" rtlCol="0">
            <a:spAutoFit/>
          </a:bodyPr>
          <a:lstStyle/>
          <a:p>
            <a:r>
              <a:rPr lang="en-AU" sz="900" i="1" dirty="0"/>
              <a:t>Assumption: Since there is no source of truth data to determine if a claim is complex, when validating the results from the K-means prediction, we will assume a claim is considered complex if the cost gap between the initial claim and the ultimate claim exceeds 3000.</a:t>
            </a:r>
          </a:p>
          <a:p>
            <a:endParaRPr lang="en-US" dirty="0"/>
          </a:p>
        </p:txBody>
      </p:sp>
    </p:spTree>
    <p:extLst>
      <p:ext uri="{BB962C8B-B14F-4D97-AF65-F5344CB8AC3E}">
        <p14:creationId xmlns:p14="http://schemas.microsoft.com/office/powerpoint/2010/main" val="1921433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71E1-3CD1-ACCE-5D19-6E86419E8976}"/>
              </a:ext>
            </a:extLst>
          </p:cNvPr>
          <p:cNvSpPr>
            <a:spLocks noGrp="1"/>
          </p:cNvSpPr>
          <p:nvPr>
            <p:ph type="title"/>
          </p:nvPr>
        </p:nvSpPr>
        <p:spPr>
          <a:xfrm>
            <a:off x="710452" y="58154"/>
            <a:ext cx="7463119" cy="651933"/>
          </a:xfrm>
        </p:spPr>
        <p:txBody>
          <a:bodyPr>
            <a:noAutofit/>
          </a:bodyPr>
          <a:lstStyle/>
          <a:p>
            <a:r>
              <a:rPr lang="en-US" sz="2800" dirty="0"/>
              <a:t>Model – Target to Right Person</a:t>
            </a:r>
          </a:p>
        </p:txBody>
      </p:sp>
      <p:sp>
        <p:nvSpPr>
          <p:cNvPr id="3" name="TextBox 2">
            <a:extLst>
              <a:ext uri="{FF2B5EF4-FFF2-40B4-BE49-F238E27FC236}">
                <a16:creationId xmlns:a16="http://schemas.microsoft.com/office/drawing/2014/main" id="{D966F8B6-CAF7-38A7-FAE9-A7E3A78BC330}"/>
              </a:ext>
            </a:extLst>
          </p:cNvPr>
          <p:cNvSpPr txBox="1"/>
          <p:nvPr/>
        </p:nvSpPr>
        <p:spPr>
          <a:xfrm>
            <a:off x="710452" y="525421"/>
            <a:ext cx="5585573" cy="338554"/>
          </a:xfrm>
          <a:prstGeom prst="rect">
            <a:avLst/>
          </a:prstGeom>
          <a:noFill/>
        </p:spPr>
        <p:txBody>
          <a:bodyPr wrap="square" rtlCol="0">
            <a:spAutoFit/>
          </a:bodyPr>
          <a:lstStyle/>
          <a:p>
            <a:r>
              <a:rPr lang="en-US" sz="1600" dirty="0"/>
              <a:t>Method: Calculate the distance between features from claims</a:t>
            </a:r>
          </a:p>
        </p:txBody>
      </p:sp>
      <p:pic>
        <p:nvPicPr>
          <p:cNvPr id="4" name="Picture 3">
            <a:extLst>
              <a:ext uri="{FF2B5EF4-FFF2-40B4-BE49-F238E27FC236}">
                <a16:creationId xmlns:a16="http://schemas.microsoft.com/office/drawing/2014/main" id="{D7049747-6645-5C79-061C-7A0F62DA61B4}"/>
              </a:ext>
            </a:extLst>
          </p:cNvPr>
          <p:cNvPicPr>
            <a:picLocks noChangeAspect="1"/>
          </p:cNvPicPr>
          <p:nvPr/>
        </p:nvPicPr>
        <p:blipFill>
          <a:blip r:embed="rId3"/>
          <a:stretch>
            <a:fillRect/>
          </a:stretch>
        </p:blipFill>
        <p:spPr>
          <a:xfrm>
            <a:off x="2428875" y="1596053"/>
            <a:ext cx="7734300" cy="4203700"/>
          </a:xfrm>
          <a:prstGeom prst="rect">
            <a:avLst/>
          </a:prstGeom>
        </p:spPr>
      </p:pic>
      <p:sp>
        <p:nvSpPr>
          <p:cNvPr id="5" name="TextBox 4">
            <a:extLst>
              <a:ext uri="{FF2B5EF4-FFF2-40B4-BE49-F238E27FC236}">
                <a16:creationId xmlns:a16="http://schemas.microsoft.com/office/drawing/2014/main" id="{9C41B4D5-E78D-F75D-E8A4-A0631D35C2D0}"/>
              </a:ext>
            </a:extLst>
          </p:cNvPr>
          <p:cNvSpPr txBox="1"/>
          <p:nvPr/>
        </p:nvSpPr>
        <p:spPr>
          <a:xfrm>
            <a:off x="710452" y="1226721"/>
            <a:ext cx="1578766" cy="338554"/>
          </a:xfrm>
          <a:prstGeom prst="rect">
            <a:avLst/>
          </a:prstGeom>
          <a:noFill/>
        </p:spPr>
        <p:txBody>
          <a:bodyPr wrap="none" rtlCol="0">
            <a:spAutoFit/>
          </a:bodyPr>
          <a:lstStyle/>
          <a:p>
            <a:r>
              <a:rPr lang="en-US" sz="1600" dirty="0"/>
              <a:t>Sample Results:</a:t>
            </a:r>
          </a:p>
        </p:txBody>
      </p:sp>
    </p:spTree>
    <p:extLst>
      <p:ext uri="{BB962C8B-B14F-4D97-AF65-F5344CB8AC3E}">
        <p14:creationId xmlns:p14="http://schemas.microsoft.com/office/powerpoint/2010/main" val="340829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3DB8-FFAE-C859-5BB2-CD9E773CB897}"/>
              </a:ext>
            </a:extLst>
          </p:cNvPr>
          <p:cNvSpPr>
            <a:spLocks noGrp="1"/>
          </p:cNvSpPr>
          <p:nvPr>
            <p:ph type="title"/>
          </p:nvPr>
        </p:nvSpPr>
        <p:spPr>
          <a:xfrm>
            <a:off x="990600" y="133350"/>
            <a:ext cx="9601200" cy="552450"/>
          </a:xfrm>
        </p:spPr>
        <p:txBody>
          <a:bodyPr>
            <a:normAutofit/>
          </a:bodyPr>
          <a:lstStyle/>
          <a:p>
            <a:r>
              <a:rPr lang="en-AU" sz="3000" dirty="0"/>
              <a:t>Summary</a:t>
            </a:r>
            <a:endParaRPr lang="en-US" sz="3000" dirty="0"/>
          </a:p>
        </p:txBody>
      </p:sp>
      <p:sp>
        <p:nvSpPr>
          <p:cNvPr id="3" name="Content Placeholder 2">
            <a:extLst>
              <a:ext uri="{FF2B5EF4-FFF2-40B4-BE49-F238E27FC236}">
                <a16:creationId xmlns:a16="http://schemas.microsoft.com/office/drawing/2014/main" id="{0F29712B-4F1D-E903-4AA9-0FE28CC405F5}"/>
              </a:ext>
            </a:extLst>
          </p:cNvPr>
          <p:cNvSpPr>
            <a:spLocks noGrp="1"/>
          </p:cNvSpPr>
          <p:nvPr>
            <p:ph idx="1"/>
          </p:nvPr>
        </p:nvSpPr>
        <p:spPr>
          <a:xfrm>
            <a:off x="1114425" y="738187"/>
            <a:ext cx="9601200" cy="1209675"/>
          </a:xfrm>
        </p:spPr>
        <p:txBody>
          <a:bodyPr>
            <a:normAutofit/>
          </a:bodyPr>
          <a:lstStyle/>
          <a:p>
            <a:r>
              <a:rPr lang="en-AU" sz="1400" dirty="0"/>
              <a:t>Implement </a:t>
            </a:r>
            <a:r>
              <a:rPr lang="en-AU" sz="1400" dirty="0" err="1"/>
              <a:t>XGBRegressor</a:t>
            </a:r>
            <a:r>
              <a:rPr lang="en-AU" sz="1400" dirty="0"/>
              <a:t> for claim cost prediction, achieving performance approximately 40% better than the Decision Tree model.</a:t>
            </a:r>
          </a:p>
          <a:p>
            <a:r>
              <a:rPr lang="en-AU" sz="1400" dirty="0"/>
              <a:t>Implement the K-means algorithm to group claims into different clusters for identifying complex claims. Utilize the distance between features for each claim to find similar claims and forward them to the claim handlers.</a:t>
            </a:r>
          </a:p>
        </p:txBody>
      </p:sp>
      <p:sp>
        <p:nvSpPr>
          <p:cNvPr id="4" name="Title 1">
            <a:extLst>
              <a:ext uri="{FF2B5EF4-FFF2-40B4-BE49-F238E27FC236}">
                <a16:creationId xmlns:a16="http://schemas.microsoft.com/office/drawing/2014/main" id="{C562C945-E64F-AE71-AFFC-8731FFB4EA75}"/>
              </a:ext>
            </a:extLst>
          </p:cNvPr>
          <p:cNvSpPr txBox="1">
            <a:spLocks/>
          </p:cNvSpPr>
          <p:nvPr/>
        </p:nvSpPr>
        <p:spPr>
          <a:xfrm>
            <a:off x="990600" y="2333624"/>
            <a:ext cx="9601200" cy="55245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AU" sz="3000" dirty="0"/>
              <a:t>What’s next?</a:t>
            </a:r>
            <a:endParaRPr lang="en-US" sz="3000" dirty="0"/>
          </a:p>
        </p:txBody>
      </p:sp>
      <p:sp>
        <p:nvSpPr>
          <p:cNvPr id="5" name="Content Placeholder 2">
            <a:extLst>
              <a:ext uri="{FF2B5EF4-FFF2-40B4-BE49-F238E27FC236}">
                <a16:creationId xmlns:a16="http://schemas.microsoft.com/office/drawing/2014/main" id="{F51C79D8-418E-8744-3532-900E72BA0664}"/>
              </a:ext>
            </a:extLst>
          </p:cNvPr>
          <p:cNvSpPr txBox="1">
            <a:spLocks/>
          </p:cNvSpPr>
          <p:nvPr/>
        </p:nvSpPr>
        <p:spPr>
          <a:xfrm>
            <a:off x="1114425" y="3081337"/>
            <a:ext cx="9601200" cy="120967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AU" sz="1400" dirty="0"/>
              <a:t>Collect additional text data to improve performance. </a:t>
            </a:r>
          </a:p>
          <a:p>
            <a:r>
              <a:rPr lang="en-AU" sz="1400" dirty="0"/>
              <a:t>Gather historical claims for the same individual. </a:t>
            </a:r>
          </a:p>
          <a:p>
            <a:r>
              <a:rPr lang="en-AU" sz="1400" dirty="0"/>
              <a:t>Implement rule-based logic to identify complex claims.</a:t>
            </a:r>
          </a:p>
        </p:txBody>
      </p:sp>
    </p:spTree>
    <p:extLst>
      <p:ext uri="{BB962C8B-B14F-4D97-AF65-F5344CB8AC3E}">
        <p14:creationId xmlns:p14="http://schemas.microsoft.com/office/powerpoint/2010/main" val="433173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B3DB8-FFAE-C859-5BB2-CD9E773CB897}"/>
              </a:ext>
            </a:extLst>
          </p:cNvPr>
          <p:cNvSpPr>
            <a:spLocks noGrp="1"/>
          </p:cNvSpPr>
          <p:nvPr>
            <p:ph type="title"/>
          </p:nvPr>
        </p:nvSpPr>
        <p:spPr>
          <a:xfrm>
            <a:off x="640080" y="639704"/>
            <a:ext cx="3299579" cy="5577840"/>
          </a:xfrm>
        </p:spPr>
        <p:txBody>
          <a:bodyPr anchor="ctr">
            <a:normAutofit/>
          </a:bodyPr>
          <a:lstStyle/>
          <a:p>
            <a:pPr algn="ctr"/>
            <a:r>
              <a:rPr lang="en-US" dirty="0"/>
              <a:t>Project Overview</a:t>
            </a:r>
            <a:br>
              <a:rPr lang="en-US" dirty="0"/>
            </a:br>
            <a:endParaRPr lang="en-US"/>
          </a:p>
        </p:txBody>
      </p:sp>
      <p:graphicFrame>
        <p:nvGraphicFramePr>
          <p:cNvPr id="5" name="Content Placeholder 2">
            <a:extLst>
              <a:ext uri="{FF2B5EF4-FFF2-40B4-BE49-F238E27FC236}">
                <a16:creationId xmlns:a16="http://schemas.microsoft.com/office/drawing/2014/main" id="{86B093EC-6CE5-DF1B-2136-54116A568F18}"/>
              </a:ext>
            </a:extLst>
          </p:cNvPr>
          <p:cNvGraphicFramePr>
            <a:graphicFrameLocks noGrp="1"/>
          </p:cNvGraphicFramePr>
          <p:nvPr>
            <p:ph idx="1"/>
            <p:extLst>
              <p:ext uri="{D42A27DB-BD31-4B8C-83A1-F6EECF244321}">
                <p14:modId xmlns:p14="http://schemas.microsoft.com/office/powerpoint/2010/main" val="3388528099"/>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7297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71E1-3CD1-ACCE-5D19-6E86419E8976}"/>
              </a:ext>
            </a:extLst>
          </p:cNvPr>
          <p:cNvSpPr>
            <a:spLocks noGrp="1"/>
          </p:cNvSpPr>
          <p:nvPr>
            <p:ph type="title"/>
          </p:nvPr>
        </p:nvSpPr>
        <p:spPr>
          <a:xfrm>
            <a:off x="896476" y="203200"/>
            <a:ext cx="3759200" cy="651933"/>
          </a:xfrm>
        </p:spPr>
        <p:txBody>
          <a:bodyPr>
            <a:noAutofit/>
          </a:bodyPr>
          <a:lstStyle/>
          <a:p>
            <a:r>
              <a:rPr lang="en-US" sz="3600" dirty="0"/>
              <a:t>Solution Design</a:t>
            </a:r>
          </a:p>
        </p:txBody>
      </p:sp>
      <p:sp>
        <p:nvSpPr>
          <p:cNvPr id="6" name="Rectangle 5">
            <a:extLst>
              <a:ext uri="{FF2B5EF4-FFF2-40B4-BE49-F238E27FC236}">
                <a16:creationId xmlns:a16="http://schemas.microsoft.com/office/drawing/2014/main" id="{08E508B6-5CFA-A24E-65D3-D3A9F75ADD86}"/>
              </a:ext>
            </a:extLst>
          </p:cNvPr>
          <p:cNvSpPr/>
          <p:nvPr/>
        </p:nvSpPr>
        <p:spPr>
          <a:xfrm>
            <a:off x="1608881" y="3291685"/>
            <a:ext cx="983848" cy="671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Claim</a:t>
            </a:r>
          </a:p>
        </p:txBody>
      </p:sp>
      <p:sp>
        <p:nvSpPr>
          <p:cNvPr id="7" name="Process 6">
            <a:extLst>
              <a:ext uri="{FF2B5EF4-FFF2-40B4-BE49-F238E27FC236}">
                <a16:creationId xmlns:a16="http://schemas.microsoft.com/office/drawing/2014/main" id="{1F880DDE-B130-DF4F-28FB-80443F433F07}"/>
              </a:ext>
            </a:extLst>
          </p:cNvPr>
          <p:cNvSpPr/>
          <p:nvPr/>
        </p:nvSpPr>
        <p:spPr>
          <a:xfrm>
            <a:off x="3593948" y="1994401"/>
            <a:ext cx="6910086" cy="3703899"/>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ight Arrow 7">
            <a:extLst>
              <a:ext uri="{FF2B5EF4-FFF2-40B4-BE49-F238E27FC236}">
                <a16:creationId xmlns:a16="http://schemas.microsoft.com/office/drawing/2014/main" id="{D9686DA9-8F55-3BC6-E26D-6A0A1E76CD31}"/>
              </a:ext>
            </a:extLst>
          </p:cNvPr>
          <p:cNvSpPr/>
          <p:nvPr/>
        </p:nvSpPr>
        <p:spPr>
          <a:xfrm>
            <a:off x="2688225" y="3539464"/>
            <a:ext cx="810227" cy="16493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Alternative Process 8">
            <a:extLst>
              <a:ext uri="{FF2B5EF4-FFF2-40B4-BE49-F238E27FC236}">
                <a16:creationId xmlns:a16="http://schemas.microsoft.com/office/drawing/2014/main" id="{1F78CBED-7F73-D0D1-B854-B18A2EA1F1F9}"/>
              </a:ext>
            </a:extLst>
          </p:cNvPr>
          <p:cNvSpPr/>
          <p:nvPr/>
        </p:nvSpPr>
        <p:spPr>
          <a:xfrm>
            <a:off x="6586240" y="3013781"/>
            <a:ext cx="1111170" cy="719077"/>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Claim Cost Prediction Model</a:t>
            </a:r>
          </a:p>
        </p:txBody>
      </p:sp>
      <p:sp>
        <p:nvSpPr>
          <p:cNvPr id="10" name="Alternative Process 9">
            <a:extLst>
              <a:ext uri="{FF2B5EF4-FFF2-40B4-BE49-F238E27FC236}">
                <a16:creationId xmlns:a16="http://schemas.microsoft.com/office/drawing/2014/main" id="{0BA17748-6E81-2387-B0A8-A71205B5F22F}"/>
              </a:ext>
            </a:extLst>
          </p:cNvPr>
          <p:cNvSpPr/>
          <p:nvPr/>
        </p:nvSpPr>
        <p:spPr>
          <a:xfrm>
            <a:off x="4100091" y="2985326"/>
            <a:ext cx="1111170" cy="719077"/>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Claim Type Identifier</a:t>
            </a:r>
          </a:p>
        </p:txBody>
      </p:sp>
      <p:cxnSp>
        <p:nvCxnSpPr>
          <p:cNvPr id="16" name="Straight Arrow Connector 15">
            <a:extLst>
              <a:ext uri="{FF2B5EF4-FFF2-40B4-BE49-F238E27FC236}">
                <a16:creationId xmlns:a16="http://schemas.microsoft.com/office/drawing/2014/main" id="{CCE2BFD9-3DB1-B72D-3B0D-4AEAA24A85B8}"/>
              </a:ext>
            </a:extLst>
          </p:cNvPr>
          <p:cNvCxnSpPr>
            <a:cxnSpLocks/>
            <a:stCxn id="10" idx="3"/>
            <a:endCxn id="9" idx="1"/>
          </p:cNvCxnSpPr>
          <p:nvPr/>
        </p:nvCxnSpPr>
        <p:spPr>
          <a:xfrm>
            <a:off x="5211261" y="3344865"/>
            <a:ext cx="1374979" cy="2845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8" name="Straight Arrow Connector 17">
            <a:extLst>
              <a:ext uri="{FF2B5EF4-FFF2-40B4-BE49-F238E27FC236}">
                <a16:creationId xmlns:a16="http://schemas.microsoft.com/office/drawing/2014/main" id="{4886F070-CE3C-9888-D1CD-622339262E52}"/>
              </a:ext>
            </a:extLst>
          </p:cNvPr>
          <p:cNvCxnSpPr>
            <a:cxnSpLocks/>
          </p:cNvCxnSpPr>
          <p:nvPr/>
        </p:nvCxnSpPr>
        <p:spPr>
          <a:xfrm>
            <a:off x="5208849" y="3373320"/>
            <a:ext cx="1401501" cy="117689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6" name="Alternative Process 25">
            <a:extLst>
              <a:ext uri="{FF2B5EF4-FFF2-40B4-BE49-F238E27FC236}">
                <a16:creationId xmlns:a16="http://schemas.microsoft.com/office/drawing/2014/main" id="{083F36FC-B84C-C81C-7FDE-28382A2F0668}"/>
              </a:ext>
            </a:extLst>
          </p:cNvPr>
          <p:cNvSpPr/>
          <p:nvPr/>
        </p:nvSpPr>
        <p:spPr>
          <a:xfrm>
            <a:off x="6610350" y="4204428"/>
            <a:ext cx="1111170" cy="719077"/>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Claim Handler</a:t>
            </a:r>
          </a:p>
        </p:txBody>
      </p:sp>
      <p:sp>
        <p:nvSpPr>
          <p:cNvPr id="31" name="TextBox 30">
            <a:extLst>
              <a:ext uri="{FF2B5EF4-FFF2-40B4-BE49-F238E27FC236}">
                <a16:creationId xmlns:a16="http://schemas.microsoft.com/office/drawing/2014/main" id="{A3ED44CC-F11E-F0E4-BB54-84BB7008EC8D}"/>
              </a:ext>
            </a:extLst>
          </p:cNvPr>
          <p:cNvSpPr txBox="1"/>
          <p:nvPr/>
        </p:nvSpPr>
        <p:spPr>
          <a:xfrm>
            <a:off x="5405374" y="3846351"/>
            <a:ext cx="1008449" cy="230832"/>
          </a:xfrm>
          <a:prstGeom prst="rect">
            <a:avLst/>
          </a:prstGeom>
          <a:noFill/>
        </p:spPr>
        <p:txBody>
          <a:bodyPr wrap="square" rtlCol="0">
            <a:spAutoFit/>
          </a:bodyPr>
          <a:lstStyle/>
          <a:p>
            <a:r>
              <a:rPr lang="en-US" sz="900" b="1" dirty="0"/>
              <a:t>Complex Claim</a:t>
            </a:r>
          </a:p>
        </p:txBody>
      </p:sp>
      <p:sp>
        <p:nvSpPr>
          <p:cNvPr id="32" name="Oval Callout 31">
            <a:extLst>
              <a:ext uri="{FF2B5EF4-FFF2-40B4-BE49-F238E27FC236}">
                <a16:creationId xmlns:a16="http://schemas.microsoft.com/office/drawing/2014/main" id="{38CFE6CB-6FCA-DF84-3624-B413899414AF}"/>
              </a:ext>
            </a:extLst>
          </p:cNvPr>
          <p:cNvSpPr/>
          <p:nvPr/>
        </p:nvSpPr>
        <p:spPr>
          <a:xfrm>
            <a:off x="4655676" y="2263541"/>
            <a:ext cx="1605027" cy="6750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How To Identify Claim Type?</a:t>
            </a:r>
          </a:p>
        </p:txBody>
      </p:sp>
      <p:sp>
        <p:nvSpPr>
          <p:cNvPr id="34" name="Oval Callout 33">
            <a:extLst>
              <a:ext uri="{FF2B5EF4-FFF2-40B4-BE49-F238E27FC236}">
                <a16:creationId xmlns:a16="http://schemas.microsoft.com/office/drawing/2014/main" id="{B46C4EB8-F512-CECA-F245-72319AF70CA4}"/>
              </a:ext>
            </a:extLst>
          </p:cNvPr>
          <p:cNvSpPr/>
          <p:nvPr/>
        </p:nvSpPr>
        <p:spPr>
          <a:xfrm>
            <a:off x="7869702" y="3577842"/>
            <a:ext cx="1374979" cy="675055"/>
          </a:xfrm>
          <a:prstGeom prst="wedgeEllipseCallout">
            <a:avLst>
              <a:gd name="adj1" fmla="val -69324"/>
              <a:gd name="adj2" fmla="val 512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How To Find The Right Person?</a:t>
            </a:r>
          </a:p>
        </p:txBody>
      </p:sp>
      <p:sp>
        <p:nvSpPr>
          <p:cNvPr id="35" name="Oval Callout 34">
            <a:extLst>
              <a:ext uri="{FF2B5EF4-FFF2-40B4-BE49-F238E27FC236}">
                <a16:creationId xmlns:a16="http://schemas.microsoft.com/office/drawing/2014/main" id="{BF5D2B6B-0B93-791E-9165-291520C7EFFB}"/>
              </a:ext>
            </a:extLst>
          </p:cNvPr>
          <p:cNvSpPr/>
          <p:nvPr/>
        </p:nvSpPr>
        <p:spPr>
          <a:xfrm>
            <a:off x="7497503" y="2267576"/>
            <a:ext cx="1475047" cy="675055"/>
          </a:xfrm>
          <a:prstGeom prst="wedgeEllipseCallout">
            <a:avLst>
              <a:gd name="adj1" fmla="val -39536"/>
              <a:gd name="adj2" fmla="val 75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How To Ensure The Accuracy?</a:t>
            </a:r>
          </a:p>
        </p:txBody>
      </p:sp>
    </p:spTree>
    <p:extLst>
      <p:ext uri="{BB962C8B-B14F-4D97-AF65-F5344CB8AC3E}">
        <p14:creationId xmlns:p14="http://schemas.microsoft.com/office/powerpoint/2010/main" val="346225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71E1-3CD1-ACCE-5D19-6E86419E8976}"/>
              </a:ext>
            </a:extLst>
          </p:cNvPr>
          <p:cNvSpPr>
            <a:spLocks noGrp="1"/>
          </p:cNvSpPr>
          <p:nvPr>
            <p:ph type="title"/>
          </p:nvPr>
        </p:nvSpPr>
        <p:spPr>
          <a:xfrm>
            <a:off x="723418" y="204243"/>
            <a:ext cx="7463119" cy="651933"/>
          </a:xfrm>
        </p:spPr>
        <p:txBody>
          <a:bodyPr>
            <a:noAutofit/>
          </a:bodyPr>
          <a:lstStyle/>
          <a:p>
            <a:r>
              <a:rPr lang="en-US" sz="3000" dirty="0"/>
              <a:t>Solution Design –Claim Cost Prediction</a:t>
            </a:r>
            <a:br>
              <a:rPr lang="en-US" sz="3000" dirty="0"/>
            </a:br>
            <a:endParaRPr lang="en-US" sz="3000" dirty="0"/>
          </a:p>
        </p:txBody>
      </p:sp>
      <p:sp>
        <p:nvSpPr>
          <p:cNvPr id="14" name="TextBox 13">
            <a:extLst>
              <a:ext uri="{FF2B5EF4-FFF2-40B4-BE49-F238E27FC236}">
                <a16:creationId xmlns:a16="http://schemas.microsoft.com/office/drawing/2014/main" id="{C6824324-7B5C-864C-23D1-075E9637F974}"/>
              </a:ext>
            </a:extLst>
          </p:cNvPr>
          <p:cNvSpPr txBox="1"/>
          <p:nvPr/>
        </p:nvSpPr>
        <p:spPr>
          <a:xfrm>
            <a:off x="5374930" y="4169121"/>
            <a:ext cx="1779105" cy="246221"/>
          </a:xfrm>
          <a:prstGeom prst="rect">
            <a:avLst/>
          </a:prstGeom>
          <a:noFill/>
        </p:spPr>
        <p:txBody>
          <a:bodyPr wrap="square" rtlCol="0">
            <a:spAutoFit/>
          </a:bodyPr>
          <a:lstStyle/>
          <a:p>
            <a:r>
              <a:rPr lang="en-US" sz="1000" dirty="0"/>
              <a:t>Model</a:t>
            </a:r>
          </a:p>
        </p:txBody>
      </p:sp>
      <p:graphicFrame>
        <p:nvGraphicFramePr>
          <p:cNvPr id="23" name="Diagram 22">
            <a:extLst>
              <a:ext uri="{FF2B5EF4-FFF2-40B4-BE49-F238E27FC236}">
                <a16:creationId xmlns:a16="http://schemas.microsoft.com/office/drawing/2014/main" id="{AAAD7A9B-701E-D32C-5D4F-7F37D56FCE31}"/>
              </a:ext>
            </a:extLst>
          </p:cNvPr>
          <p:cNvGraphicFramePr/>
          <p:nvPr>
            <p:extLst>
              <p:ext uri="{D42A27DB-BD31-4B8C-83A1-F6EECF244321}">
                <p14:modId xmlns:p14="http://schemas.microsoft.com/office/powerpoint/2010/main" val="2418699720"/>
              </p:ext>
            </p:extLst>
          </p:nvPr>
        </p:nvGraphicFramePr>
        <p:xfrm>
          <a:off x="1930400" y="2663687"/>
          <a:ext cx="963278" cy="883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1" name="Diagram 30">
            <a:extLst>
              <a:ext uri="{FF2B5EF4-FFF2-40B4-BE49-F238E27FC236}">
                <a16:creationId xmlns:a16="http://schemas.microsoft.com/office/drawing/2014/main" id="{0A1D3206-C48A-73DA-AF6C-A51B64F3C0F5}"/>
              </a:ext>
            </a:extLst>
          </p:cNvPr>
          <p:cNvGraphicFramePr/>
          <p:nvPr>
            <p:extLst>
              <p:ext uri="{D42A27DB-BD31-4B8C-83A1-F6EECF244321}">
                <p14:modId xmlns:p14="http://schemas.microsoft.com/office/powerpoint/2010/main" val="2609379350"/>
              </p:ext>
            </p:extLst>
          </p:nvPr>
        </p:nvGraphicFramePr>
        <p:xfrm>
          <a:off x="8669866" y="2663688"/>
          <a:ext cx="1044459" cy="8838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7" name="Diagram 36">
            <a:extLst>
              <a:ext uri="{FF2B5EF4-FFF2-40B4-BE49-F238E27FC236}">
                <a16:creationId xmlns:a16="http://schemas.microsoft.com/office/drawing/2014/main" id="{64B88E19-CFC8-AAAC-9596-FB644CB2C843}"/>
              </a:ext>
            </a:extLst>
          </p:cNvPr>
          <p:cNvGraphicFramePr/>
          <p:nvPr>
            <p:extLst>
              <p:ext uri="{D42A27DB-BD31-4B8C-83A1-F6EECF244321}">
                <p14:modId xmlns:p14="http://schemas.microsoft.com/office/powerpoint/2010/main" val="2351120215"/>
              </p:ext>
            </p:extLst>
          </p:nvPr>
        </p:nvGraphicFramePr>
        <p:xfrm>
          <a:off x="4816227" y="4963629"/>
          <a:ext cx="1654881" cy="10157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8" name="Diagram 37">
            <a:extLst>
              <a:ext uri="{FF2B5EF4-FFF2-40B4-BE49-F238E27FC236}">
                <a16:creationId xmlns:a16="http://schemas.microsoft.com/office/drawing/2014/main" id="{BF0E8D76-C59F-7591-AD1F-EF991CD9FE28}"/>
              </a:ext>
            </a:extLst>
          </p:cNvPr>
          <p:cNvGraphicFramePr/>
          <p:nvPr>
            <p:extLst>
              <p:ext uri="{D42A27DB-BD31-4B8C-83A1-F6EECF244321}">
                <p14:modId xmlns:p14="http://schemas.microsoft.com/office/powerpoint/2010/main" val="555431948"/>
              </p:ext>
            </p:extLst>
          </p:nvPr>
        </p:nvGraphicFramePr>
        <p:xfrm>
          <a:off x="4890201" y="5143665"/>
          <a:ext cx="1654881" cy="101577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39" name="Diagram 38">
            <a:extLst>
              <a:ext uri="{FF2B5EF4-FFF2-40B4-BE49-F238E27FC236}">
                <a16:creationId xmlns:a16="http://schemas.microsoft.com/office/drawing/2014/main" id="{1D86CC81-643F-3575-FEC4-5465621F1423}"/>
              </a:ext>
            </a:extLst>
          </p:cNvPr>
          <p:cNvGraphicFramePr/>
          <p:nvPr>
            <p:extLst>
              <p:ext uri="{D42A27DB-BD31-4B8C-83A1-F6EECF244321}">
                <p14:modId xmlns:p14="http://schemas.microsoft.com/office/powerpoint/2010/main" val="3434604257"/>
              </p:ext>
            </p:extLst>
          </p:nvPr>
        </p:nvGraphicFramePr>
        <p:xfrm>
          <a:off x="5042601" y="5296065"/>
          <a:ext cx="1654881" cy="101577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40" name="Diagram 39">
            <a:extLst>
              <a:ext uri="{FF2B5EF4-FFF2-40B4-BE49-F238E27FC236}">
                <a16:creationId xmlns:a16="http://schemas.microsoft.com/office/drawing/2014/main" id="{18F441A6-31BA-014D-C61B-97AB7AB022BD}"/>
              </a:ext>
            </a:extLst>
          </p:cNvPr>
          <p:cNvGraphicFramePr/>
          <p:nvPr>
            <p:extLst>
              <p:ext uri="{D42A27DB-BD31-4B8C-83A1-F6EECF244321}">
                <p14:modId xmlns:p14="http://schemas.microsoft.com/office/powerpoint/2010/main" val="2535334125"/>
              </p:ext>
            </p:extLst>
          </p:nvPr>
        </p:nvGraphicFramePr>
        <p:xfrm>
          <a:off x="5230353" y="5402951"/>
          <a:ext cx="1654881" cy="1015771"/>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43" name="Up Arrow 42">
            <a:extLst>
              <a:ext uri="{FF2B5EF4-FFF2-40B4-BE49-F238E27FC236}">
                <a16:creationId xmlns:a16="http://schemas.microsoft.com/office/drawing/2014/main" id="{8150D129-468F-0C97-BE4D-CA8B0C6984F6}"/>
              </a:ext>
            </a:extLst>
          </p:cNvPr>
          <p:cNvSpPr/>
          <p:nvPr/>
        </p:nvSpPr>
        <p:spPr>
          <a:xfrm>
            <a:off x="5498676" y="4514178"/>
            <a:ext cx="238539" cy="569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266D6FA8-95E5-000C-E405-59254831B7DF}"/>
              </a:ext>
            </a:extLst>
          </p:cNvPr>
          <p:cNvSpPr txBox="1"/>
          <p:nvPr/>
        </p:nvSpPr>
        <p:spPr>
          <a:xfrm>
            <a:off x="5405265" y="6279387"/>
            <a:ext cx="1779105" cy="246221"/>
          </a:xfrm>
          <a:prstGeom prst="rect">
            <a:avLst/>
          </a:prstGeom>
          <a:noFill/>
        </p:spPr>
        <p:txBody>
          <a:bodyPr wrap="square" rtlCol="0">
            <a:spAutoFit/>
          </a:bodyPr>
          <a:lstStyle/>
          <a:p>
            <a:r>
              <a:rPr lang="en-US" sz="1000" dirty="0"/>
              <a:t>Historical Claims</a:t>
            </a:r>
          </a:p>
        </p:txBody>
      </p:sp>
      <p:sp>
        <p:nvSpPr>
          <p:cNvPr id="47" name="TextBox 46">
            <a:extLst>
              <a:ext uri="{FF2B5EF4-FFF2-40B4-BE49-F238E27FC236}">
                <a16:creationId xmlns:a16="http://schemas.microsoft.com/office/drawing/2014/main" id="{3B0FF382-ACD4-ED2D-F1EE-50849E0BF8E4}"/>
              </a:ext>
            </a:extLst>
          </p:cNvPr>
          <p:cNvSpPr txBox="1"/>
          <p:nvPr/>
        </p:nvSpPr>
        <p:spPr>
          <a:xfrm>
            <a:off x="816551" y="623522"/>
            <a:ext cx="2490221" cy="553998"/>
          </a:xfrm>
          <a:prstGeom prst="rect">
            <a:avLst/>
          </a:prstGeom>
          <a:noFill/>
        </p:spPr>
        <p:txBody>
          <a:bodyPr wrap="square" rtlCol="0">
            <a:spAutoFit/>
          </a:bodyPr>
          <a:lstStyle/>
          <a:p>
            <a:r>
              <a:rPr lang="en-US" sz="1600" b="1" dirty="0"/>
              <a:t>Goals</a:t>
            </a:r>
            <a:r>
              <a:rPr lang="en-US" dirty="0"/>
              <a:t>:</a:t>
            </a:r>
          </a:p>
          <a:p>
            <a:r>
              <a:rPr lang="en-US" sz="1200" dirty="0"/>
              <a:t>- Accurate Claim Cost</a:t>
            </a:r>
          </a:p>
        </p:txBody>
      </p:sp>
      <p:pic>
        <p:nvPicPr>
          <p:cNvPr id="4" name="Picture 3">
            <a:extLst>
              <a:ext uri="{FF2B5EF4-FFF2-40B4-BE49-F238E27FC236}">
                <a16:creationId xmlns:a16="http://schemas.microsoft.com/office/drawing/2014/main" id="{2B2AE95D-4615-B03B-70E9-7145482B7D21}"/>
              </a:ext>
            </a:extLst>
          </p:cNvPr>
          <p:cNvPicPr>
            <a:picLocks noChangeAspect="1"/>
          </p:cNvPicPr>
          <p:nvPr/>
        </p:nvPicPr>
        <p:blipFill>
          <a:blip r:embed="rId33"/>
          <a:stretch>
            <a:fillRect/>
          </a:stretch>
        </p:blipFill>
        <p:spPr>
          <a:xfrm>
            <a:off x="4361844" y="1585260"/>
            <a:ext cx="2607733" cy="2567981"/>
          </a:xfrm>
          <a:prstGeom prst="rect">
            <a:avLst/>
          </a:prstGeom>
        </p:spPr>
      </p:pic>
      <p:sp>
        <p:nvSpPr>
          <p:cNvPr id="5" name="Right Arrow 4">
            <a:extLst>
              <a:ext uri="{FF2B5EF4-FFF2-40B4-BE49-F238E27FC236}">
                <a16:creationId xmlns:a16="http://schemas.microsoft.com/office/drawing/2014/main" id="{1274675D-2DFF-6CC1-FADC-D874BF9ACBE6}"/>
              </a:ext>
            </a:extLst>
          </p:cNvPr>
          <p:cNvSpPr/>
          <p:nvPr/>
        </p:nvSpPr>
        <p:spPr>
          <a:xfrm>
            <a:off x="3183467" y="2971800"/>
            <a:ext cx="939800" cy="133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D9380A39-C83A-50B2-9738-94527582C36C}"/>
              </a:ext>
            </a:extLst>
          </p:cNvPr>
          <p:cNvSpPr/>
          <p:nvPr/>
        </p:nvSpPr>
        <p:spPr>
          <a:xfrm>
            <a:off x="7349821" y="2961677"/>
            <a:ext cx="939800" cy="133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6645E6E-F4E6-6D7B-C9A8-07B6BFCB3182}"/>
              </a:ext>
            </a:extLst>
          </p:cNvPr>
          <p:cNvSpPr/>
          <p:nvPr/>
        </p:nvSpPr>
        <p:spPr>
          <a:xfrm>
            <a:off x="4394113" y="4542211"/>
            <a:ext cx="950288" cy="47458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000" dirty="0"/>
              <a:t>Data Analysis</a:t>
            </a:r>
          </a:p>
        </p:txBody>
      </p:sp>
      <p:sp>
        <p:nvSpPr>
          <p:cNvPr id="8" name="Rounded Rectangle 7">
            <a:extLst>
              <a:ext uri="{FF2B5EF4-FFF2-40B4-BE49-F238E27FC236}">
                <a16:creationId xmlns:a16="http://schemas.microsoft.com/office/drawing/2014/main" id="{EEBB63F9-691D-22D1-A351-0B98C7D7D32B}"/>
              </a:ext>
            </a:extLst>
          </p:cNvPr>
          <p:cNvSpPr/>
          <p:nvPr/>
        </p:nvSpPr>
        <p:spPr>
          <a:xfrm>
            <a:off x="5901875" y="4542211"/>
            <a:ext cx="930483" cy="47458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000" dirty="0"/>
              <a:t>Feature Engineering</a:t>
            </a:r>
          </a:p>
        </p:txBody>
      </p:sp>
      <p:sp>
        <p:nvSpPr>
          <p:cNvPr id="10" name="Rounded Rectangle 9">
            <a:extLst>
              <a:ext uri="{FF2B5EF4-FFF2-40B4-BE49-F238E27FC236}">
                <a16:creationId xmlns:a16="http://schemas.microsoft.com/office/drawing/2014/main" id="{2AE7ECF4-D003-AAF6-DCB0-4D9CA2639C77}"/>
              </a:ext>
            </a:extLst>
          </p:cNvPr>
          <p:cNvSpPr/>
          <p:nvPr/>
        </p:nvSpPr>
        <p:spPr>
          <a:xfrm>
            <a:off x="6997018" y="4535293"/>
            <a:ext cx="930483" cy="47458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000" dirty="0"/>
              <a:t>Model Selection</a:t>
            </a:r>
          </a:p>
        </p:txBody>
      </p:sp>
    </p:spTree>
    <p:extLst>
      <p:ext uri="{BB962C8B-B14F-4D97-AF65-F5344CB8AC3E}">
        <p14:creationId xmlns:p14="http://schemas.microsoft.com/office/powerpoint/2010/main" val="334630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71E1-3CD1-ACCE-5D19-6E86419E8976}"/>
              </a:ext>
            </a:extLst>
          </p:cNvPr>
          <p:cNvSpPr>
            <a:spLocks noGrp="1"/>
          </p:cNvSpPr>
          <p:nvPr>
            <p:ph type="title"/>
          </p:nvPr>
        </p:nvSpPr>
        <p:spPr>
          <a:xfrm>
            <a:off x="669612" y="155958"/>
            <a:ext cx="8068157" cy="651933"/>
          </a:xfrm>
        </p:spPr>
        <p:txBody>
          <a:bodyPr>
            <a:noAutofit/>
          </a:bodyPr>
          <a:lstStyle/>
          <a:p>
            <a:r>
              <a:rPr lang="en-US" sz="2800" dirty="0"/>
              <a:t>Solution Design – Complex Claim Type Detection</a:t>
            </a:r>
            <a:br>
              <a:rPr lang="en-US" sz="2800" dirty="0"/>
            </a:br>
            <a:endParaRPr lang="en-US" sz="2800" dirty="0"/>
          </a:p>
        </p:txBody>
      </p:sp>
      <p:pic>
        <p:nvPicPr>
          <p:cNvPr id="9" name="Picture 8" descr="A colorful dots in the air&#10;&#10;Description automatically generated with medium confidence">
            <a:extLst>
              <a:ext uri="{FF2B5EF4-FFF2-40B4-BE49-F238E27FC236}">
                <a16:creationId xmlns:a16="http://schemas.microsoft.com/office/drawing/2014/main" id="{1D868977-D7E3-323C-A7CC-0D224C767559}"/>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43122" y="1706944"/>
            <a:ext cx="2830007" cy="2497847"/>
          </a:xfrm>
          <a:prstGeom prst="rect">
            <a:avLst/>
          </a:prstGeom>
        </p:spPr>
      </p:pic>
      <p:graphicFrame>
        <p:nvGraphicFramePr>
          <p:cNvPr id="22" name="Diagram 21">
            <a:extLst>
              <a:ext uri="{FF2B5EF4-FFF2-40B4-BE49-F238E27FC236}">
                <a16:creationId xmlns:a16="http://schemas.microsoft.com/office/drawing/2014/main" id="{664AD455-AB05-FC40-A2CC-033CA7B86EC1}"/>
              </a:ext>
            </a:extLst>
          </p:cNvPr>
          <p:cNvGraphicFramePr/>
          <p:nvPr>
            <p:extLst>
              <p:ext uri="{D42A27DB-BD31-4B8C-83A1-F6EECF244321}">
                <p14:modId xmlns:p14="http://schemas.microsoft.com/office/powerpoint/2010/main" val="813461132"/>
              </p:ext>
            </p:extLst>
          </p:nvPr>
        </p:nvGraphicFramePr>
        <p:xfrm>
          <a:off x="6685055" y="2323169"/>
          <a:ext cx="1654881" cy="10157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C6824324-7B5C-864C-23D1-075E9637F974}"/>
              </a:ext>
            </a:extLst>
          </p:cNvPr>
          <p:cNvSpPr txBox="1"/>
          <p:nvPr/>
        </p:nvSpPr>
        <p:spPr>
          <a:xfrm>
            <a:off x="3577289" y="4217856"/>
            <a:ext cx="1779105" cy="246221"/>
          </a:xfrm>
          <a:prstGeom prst="rect">
            <a:avLst/>
          </a:prstGeom>
          <a:noFill/>
        </p:spPr>
        <p:txBody>
          <a:bodyPr wrap="square" rtlCol="0">
            <a:spAutoFit/>
          </a:bodyPr>
          <a:lstStyle/>
          <a:p>
            <a:r>
              <a:rPr lang="en-US" sz="1000" dirty="0"/>
              <a:t>Pretrained Clustering Model</a:t>
            </a:r>
          </a:p>
        </p:txBody>
      </p:sp>
      <p:cxnSp>
        <p:nvCxnSpPr>
          <p:cNvPr id="16" name="Straight Arrow Connector 15">
            <a:extLst>
              <a:ext uri="{FF2B5EF4-FFF2-40B4-BE49-F238E27FC236}">
                <a16:creationId xmlns:a16="http://schemas.microsoft.com/office/drawing/2014/main" id="{15A5500B-D94D-E99B-8A36-6130E6542C50}"/>
              </a:ext>
            </a:extLst>
          </p:cNvPr>
          <p:cNvCxnSpPr/>
          <p:nvPr/>
        </p:nvCxnSpPr>
        <p:spPr>
          <a:xfrm flipV="1">
            <a:off x="2139575" y="2323170"/>
            <a:ext cx="2875429" cy="61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6139CA7-88D6-1896-1040-9D82734588E1}"/>
              </a:ext>
            </a:extLst>
          </p:cNvPr>
          <p:cNvSpPr/>
          <p:nvPr/>
        </p:nvSpPr>
        <p:spPr>
          <a:xfrm>
            <a:off x="4833614" y="2155113"/>
            <a:ext cx="362779" cy="33611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FF0000"/>
              </a:solidFill>
            </a:endParaRPr>
          </a:p>
        </p:txBody>
      </p:sp>
      <p:cxnSp>
        <p:nvCxnSpPr>
          <p:cNvPr id="18" name="Straight Arrow Connector 17">
            <a:extLst>
              <a:ext uri="{FF2B5EF4-FFF2-40B4-BE49-F238E27FC236}">
                <a16:creationId xmlns:a16="http://schemas.microsoft.com/office/drawing/2014/main" id="{1C930A46-CF14-C06B-75F9-983CAD5AA0CF}"/>
              </a:ext>
            </a:extLst>
          </p:cNvPr>
          <p:cNvCxnSpPr>
            <a:cxnSpLocks/>
          </p:cNvCxnSpPr>
          <p:nvPr/>
        </p:nvCxnSpPr>
        <p:spPr>
          <a:xfrm>
            <a:off x="5015003" y="2323169"/>
            <a:ext cx="1609273" cy="3896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Diagram 22">
            <a:extLst>
              <a:ext uri="{FF2B5EF4-FFF2-40B4-BE49-F238E27FC236}">
                <a16:creationId xmlns:a16="http://schemas.microsoft.com/office/drawing/2014/main" id="{AAAD7A9B-701E-D32C-5D4F-7F37D56FCE31}"/>
              </a:ext>
            </a:extLst>
          </p:cNvPr>
          <p:cNvGraphicFramePr/>
          <p:nvPr>
            <p:extLst>
              <p:ext uri="{D42A27DB-BD31-4B8C-83A1-F6EECF244321}">
                <p14:modId xmlns:p14="http://schemas.microsoft.com/office/powerpoint/2010/main" val="673000115"/>
              </p:ext>
            </p:extLst>
          </p:nvPr>
        </p:nvGraphicFramePr>
        <p:xfrm>
          <a:off x="1417039" y="2712776"/>
          <a:ext cx="874936" cy="76531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31" name="Diagram 30">
            <a:extLst>
              <a:ext uri="{FF2B5EF4-FFF2-40B4-BE49-F238E27FC236}">
                <a16:creationId xmlns:a16="http://schemas.microsoft.com/office/drawing/2014/main" id="{0A1D3206-C48A-73DA-AF6C-A51B64F3C0F5}"/>
              </a:ext>
            </a:extLst>
          </p:cNvPr>
          <p:cNvGraphicFramePr/>
          <p:nvPr>
            <p:extLst>
              <p:ext uri="{D42A27DB-BD31-4B8C-83A1-F6EECF244321}">
                <p14:modId xmlns:p14="http://schemas.microsoft.com/office/powerpoint/2010/main" val="3490470695"/>
              </p:ext>
            </p:extLst>
          </p:nvPr>
        </p:nvGraphicFramePr>
        <p:xfrm>
          <a:off x="6837455" y="2475569"/>
          <a:ext cx="1654881" cy="101577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32" name="Diagram 31">
            <a:extLst>
              <a:ext uri="{FF2B5EF4-FFF2-40B4-BE49-F238E27FC236}">
                <a16:creationId xmlns:a16="http://schemas.microsoft.com/office/drawing/2014/main" id="{5748B3DA-8EFA-ECE0-542E-C3EE2DEB7980}"/>
              </a:ext>
            </a:extLst>
          </p:cNvPr>
          <p:cNvGraphicFramePr/>
          <p:nvPr>
            <p:extLst>
              <p:ext uri="{D42A27DB-BD31-4B8C-83A1-F6EECF244321}">
                <p14:modId xmlns:p14="http://schemas.microsoft.com/office/powerpoint/2010/main" val="4253617531"/>
              </p:ext>
            </p:extLst>
          </p:nvPr>
        </p:nvGraphicFramePr>
        <p:xfrm>
          <a:off x="6989855" y="2664736"/>
          <a:ext cx="1654881" cy="101577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33" name="TextBox 32">
            <a:extLst>
              <a:ext uri="{FF2B5EF4-FFF2-40B4-BE49-F238E27FC236}">
                <a16:creationId xmlns:a16="http://schemas.microsoft.com/office/drawing/2014/main" id="{4A56AEC5-CF9A-AB58-88A2-035919C91954}"/>
              </a:ext>
            </a:extLst>
          </p:cNvPr>
          <p:cNvSpPr txBox="1"/>
          <p:nvPr/>
        </p:nvSpPr>
        <p:spPr>
          <a:xfrm>
            <a:off x="6627361" y="3684363"/>
            <a:ext cx="2307673" cy="246221"/>
          </a:xfrm>
          <a:prstGeom prst="rect">
            <a:avLst/>
          </a:prstGeom>
          <a:noFill/>
        </p:spPr>
        <p:txBody>
          <a:bodyPr wrap="square" rtlCol="0">
            <a:spAutoFit/>
          </a:bodyPr>
          <a:lstStyle/>
          <a:p>
            <a:r>
              <a:rPr lang="en-US" sz="1000" dirty="0"/>
              <a:t>Find Similar Claims in the Same Cluster</a:t>
            </a:r>
          </a:p>
        </p:txBody>
      </p:sp>
      <p:sp>
        <p:nvSpPr>
          <p:cNvPr id="34" name="Right Arrow 33">
            <a:extLst>
              <a:ext uri="{FF2B5EF4-FFF2-40B4-BE49-F238E27FC236}">
                <a16:creationId xmlns:a16="http://schemas.microsoft.com/office/drawing/2014/main" id="{26046EFB-AA92-AF96-30B7-1C107E6942D5}"/>
              </a:ext>
            </a:extLst>
          </p:cNvPr>
          <p:cNvSpPr/>
          <p:nvPr/>
        </p:nvSpPr>
        <p:spPr>
          <a:xfrm>
            <a:off x="8900898" y="3041499"/>
            <a:ext cx="924340" cy="218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highlight>
                <a:srgbClr val="00FFFF"/>
              </a:highlight>
            </a:endParaRPr>
          </a:p>
        </p:txBody>
      </p:sp>
      <p:sp>
        <p:nvSpPr>
          <p:cNvPr id="35" name="Smiley Face 34">
            <a:extLst>
              <a:ext uri="{FF2B5EF4-FFF2-40B4-BE49-F238E27FC236}">
                <a16:creationId xmlns:a16="http://schemas.microsoft.com/office/drawing/2014/main" id="{391CCCF7-6391-CB65-E9C0-82CC3EA60456}"/>
              </a:ext>
            </a:extLst>
          </p:cNvPr>
          <p:cNvSpPr/>
          <p:nvPr/>
        </p:nvSpPr>
        <p:spPr>
          <a:xfrm>
            <a:off x="10004155" y="2631605"/>
            <a:ext cx="885654" cy="826604"/>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D770493-8D87-3889-FF6F-915CCDE2EB35}"/>
              </a:ext>
            </a:extLst>
          </p:cNvPr>
          <p:cNvSpPr txBox="1"/>
          <p:nvPr/>
        </p:nvSpPr>
        <p:spPr>
          <a:xfrm>
            <a:off x="9912734" y="3557396"/>
            <a:ext cx="1779105" cy="246221"/>
          </a:xfrm>
          <a:prstGeom prst="rect">
            <a:avLst/>
          </a:prstGeom>
          <a:noFill/>
        </p:spPr>
        <p:txBody>
          <a:bodyPr wrap="square" rtlCol="0">
            <a:spAutoFit/>
          </a:bodyPr>
          <a:lstStyle/>
          <a:p>
            <a:r>
              <a:rPr lang="en-US" sz="1000" dirty="0"/>
              <a:t>Find Right Person</a:t>
            </a:r>
          </a:p>
        </p:txBody>
      </p:sp>
      <p:graphicFrame>
        <p:nvGraphicFramePr>
          <p:cNvPr id="37" name="Diagram 36">
            <a:extLst>
              <a:ext uri="{FF2B5EF4-FFF2-40B4-BE49-F238E27FC236}">
                <a16:creationId xmlns:a16="http://schemas.microsoft.com/office/drawing/2014/main" id="{64B88E19-CFC8-AAAC-9596-FB644CB2C843}"/>
              </a:ext>
            </a:extLst>
          </p:cNvPr>
          <p:cNvGraphicFramePr/>
          <p:nvPr>
            <p:extLst>
              <p:ext uri="{D42A27DB-BD31-4B8C-83A1-F6EECF244321}">
                <p14:modId xmlns:p14="http://schemas.microsoft.com/office/powerpoint/2010/main" val="2648471153"/>
              </p:ext>
            </p:extLst>
          </p:nvPr>
        </p:nvGraphicFramePr>
        <p:xfrm>
          <a:off x="3627539" y="5108177"/>
          <a:ext cx="1654881" cy="1015771"/>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38" name="Diagram 37">
            <a:extLst>
              <a:ext uri="{FF2B5EF4-FFF2-40B4-BE49-F238E27FC236}">
                <a16:creationId xmlns:a16="http://schemas.microsoft.com/office/drawing/2014/main" id="{BF0E8D76-C59F-7591-AD1F-EF991CD9FE28}"/>
              </a:ext>
            </a:extLst>
          </p:cNvPr>
          <p:cNvGraphicFramePr/>
          <p:nvPr>
            <p:extLst>
              <p:ext uri="{D42A27DB-BD31-4B8C-83A1-F6EECF244321}">
                <p14:modId xmlns:p14="http://schemas.microsoft.com/office/powerpoint/2010/main" val="1602746367"/>
              </p:ext>
            </p:extLst>
          </p:nvPr>
        </p:nvGraphicFramePr>
        <p:xfrm>
          <a:off x="3701513" y="5288213"/>
          <a:ext cx="1654881" cy="1015771"/>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39" name="Diagram 38">
            <a:extLst>
              <a:ext uri="{FF2B5EF4-FFF2-40B4-BE49-F238E27FC236}">
                <a16:creationId xmlns:a16="http://schemas.microsoft.com/office/drawing/2014/main" id="{1D86CC81-643F-3575-FEC4-5465621F1423}"/>
              </a:ext>
            </a:extLst>
          </p:cNvPr>
          <p:cNvGraphicFramePr/>
          <p:nvPr>
            <p:extLst>
              <p:ext uri="{D42A27DB-BD31-4B8C-83A1-F6EECF244321}">
                <p14:modId xmlns:p14="http://schemas.microsoft.com/office/powerpoint/2010/main" val="3203079461"/>
              </p:ext>
            </p:extLst>
          </p:nvPr>
        </p:nvGraphicFramePr>
        <p:xfrm>
          <a:off x="3853913" y="5440613"/>
          <a:ext cx="1654881" cy="1015771"/>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aphicFrame>
        <p:nvGraphicFramePr>
          <p:cNvPr id="40" name="Diagram 39">
            <a:extLst>
              <a:ext uri="{FF2B5EF4-FFF2-40B4-BE49-F238E27FC236}">
                <a16:creationId xmlns:a16="http://schemas.microsoft.com/office/drawing/2014/main" id="{18F441A6-31BA-014D-C61B-97AB7AB022BD}"/>
              </a:ext>
            </a:extLst>
          </p:cNvPr>
          <p:cNvGraphicFramePr/>
          <p:nvPr>
            <p:extLst>
              <p:ext uri="{D42A27DB-BD31-4B8C-83A1-F6EECF244321}">
                <p14:modId xmlns:p14="http://schemas.microsoft.com/office/powerpoint/2010/main" val="1491751630"/>
              </p:ext>
            </p:extLst>
          </p:nvPr>
        </p:nvGraphicFramePr>
        <p:xfrm>
          <a:off x="4041665" y="5547499"/>
          <a:ext cx="1654881" cy="1015771"/>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sp>
        <p:nvSpPr>
          <p:cNvPr id="43" name="Up Arrow 42">
            <a:extLst>
              <a:ext uri="{FF2B5EF4-FFF2-40B4-BE49-F238E27FC236}">
                <a16:creationId xmlns:a16="http://schemas.microsoft.com/office/drawing/2014/main" id="{8150D129-468F-0C97-BE4D-CA8B0C6984F6}"/>
              </a:ext>
            </a:extLst>
          </p:cNvPr>
          <p:cNvSpPr/>
          <p:nvPr/>
        </p:nvSpPr>
        <p:spPr>
          <a:xfrm>
            <a:off x="4335709" y="4532902"/>
            <a:ext cx="238539" cy="569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266D6FA8-95E5-000C-E405-59254831B7DF}"/>
              </a:ext>
            </a:extLst>
          </p:cNvPr>
          <p:cNvSpPr txBox="1"/>
          <p:nvPr/>
        </p:nvSpPr>
        <p:spPr>
          <a:xfrm>
            <a:off x="4216577" y="6423935"/>
            <a:ext cx="1779105" cy="246221"/>
          </a:xfrm>
          <a:prstGeom prst="rect">
            <a:avLst/>
          </a:prstGeom>
          <a:noFill/>
        </p:spPr>
        <p:txBody>
          <a:bodyPr wrap="square" rtlCol="0">
            <a:spAutoFit/>
          </a:bodyPr>
          <a:lstStyle/>
          <a:p>
            <a:r>
              <a:rPr lang="en-US" sz="1000" dirty="0"/>
              <a:t>Historical Claims</a:t>
            </a:r>
          </a:p>
        </p:txBody>
      </p:sp>
      <p:sp>
        <p:nvSpPr>
          <p:cNvPr id="47" name="TextBox 46">
            <a:extLst>
              <a:ext uri="{FF2B5EF4-FFF2-40B4-BE49-F238E27FC236}">
                <a16:creationId xmlns:a16="http://schemas.microsoft.com/office/drawing/2014/main" id="{3B0FF382-ACD4-ED2D-F1EE-50849E0BF8E4}"/>
              </a:ext>
            </a:extLst>
          </p:cNvPr>
          <p:cNvSpPr txBox="1"/>
          <p:nvPr/>
        </p:nvSpPr>
        <p:spPr>
          <a:xfrm>
            <a:off x="723418" y="588811"/>
            <a:ext cx="2490221" cy="923330"/>
          </a:xfrm>
          <a:prstGeom prst="rect">
            <a:avLst/>
          </a:prstGeom>
          <a:noFill/>
        </p:spPr>
        <p:txBody>
          <a:bodyPr wrap="square" rtlCol="0">
            <a:spAutoFit/>
          </a:bodyPr>
          <a:lstStyle/>
          <a:p>
            <a:r>
              <a:rPr lang="en-US" sz="1600" b="1" dirty="0"/>
              <a:t>Goals</a:t>
            </a:r>
            <a:r>
              <a:rPr lang="en-US" dirty="0"/>
              <a:t>:</a:t>
            </a:r>
          </a:p>
          <a:p>
            <a:r>
              <a:rPr lang="en-US" sz="1200" dirty="0"/>
              <a:t>- Early Detect</a:t>
            </a:r>
          </a:p>
          <a:p>
            <a:r>
              <a:rPr lang="en-US" sz="1200" dirty="0"/>
              <a:t>- Faster</a:t>
            </a:r>
          </a:p>
          <a:p>
            <a:r>
              <a:rPr lang="en-US" sz="1200" dirty="0"/>
              <a:t>- Send to Right Person</a:t>
            </a:r>
          </a:p>
        </p:txBody>
      </p:sp>
      <p:sp>
        <p:nvSpPr>
          <p:cNvPr id="48" name="TextBox 47">
            <a:extLst>
              <a:ext uri="{FF2B5EF4-FFF2-40B4-BE49-F238E27FC236}">
                <a16:creationId xmlns:a16="http://schemas.microsoft.com/office/drawing/2014/main" id="{21BE86D0-EBF4-5D6A-CDAC-0D82A4375CC2}"/>
              </a:ext>
            </a:extLst>
          </p:cNvPr>
          <p:cNvSpPr txBox="1"/>
          <p:nvPr/>
        </p:nvSpPr>
        <p:spPr>
          <a:xfrm>
            <a:off x="1353601" y="3478089"/>
            <a:ext cx="874937" cy="246221"/>
          </a:xfrm>
          <a:prstGeom prst="rect">
            <a:avLst/>
          </a:prstGeom>
          <a:noFill/>
        </p:spPr>
        <p:txBody>
          <a:bodyPr wrap="square" rtlCol="0">
            <a:spAutoFit/>
          </a:bodyPr>
          <a:lstStyle/>
          <a:p>
            <a:r>
              <a:rPr lang="en-US" sz="1000" dirty="0"/>
              <a:t>New Claim</a:t>
            </a:r>
          </a:p>
        </p:txBody>
      </p:sp>
      <p:sp>
        <p:nvSpPr>
          <p:cNvPr id="49" name="TextBox 48">
            <a:extLst>
              <a:ext uri="{FF2B5EF4-FFF2-40B4-BE49-F238E27FC236}">
                <a16:creationId xmlns:a16="http://schemas.microsoft.com/office/drawing/2014/main" id="{CE15F5E3-D115-0F70-6DB5-FA3321CB426D}"/>
              </a:ext>
            </a:extLst>
          </p:cNvPr>
          <p:cNvSpPr txBox="1"/>
          <p:nvPr/>
        </p:nvSpPr>
        <p:spPr>
          <a:xfrm rot="20829950">
            <a:off x="2780300" y="2450821"/>
            <a:ext cx="1097339" cy="246221"/>
          </a:xfrm>
          <a:prstGeom prst="rect">
            <a:avLst/>
          </a:prstGeom>
          <a:noFill/>
        </p:spPr>
        <p:txBody>
          <a:bodyPr wrap="square" rtlCol="0">
            <a:spAutoFit/>
          </a:bodyPr>
          <a:lstStyle/>
          <a:p>
            <a:r>
              <a:rPr lang="en-US" sz="1000" dirty="0"/>
              <a:t>Map into cluster</a:t>
            </a:r>
          </a:p>
        </p:txBody>
      </p:sp>
      <p:sp>
        <p:nvSpPr>
          <p:cNvPr id="54" name="Rounded Rectangle 53">
            <a:extLst>
              <a:ext uri="{FF2B5EF4-FFF2-40B4-BE49-F238E27FC236}">
                <a16:creationId xmlns:a16="http://schemas.microsoft.com/office/drawing/2014/main" id="{ED14AA4C-D8A8-2680-8C82-D663CC886F71}"/>
              </a:ext>
            </a:extLst>
          </p:cNvPr>
          <p:cNvSpPr/>
          <p:nvPr/>
        </p:nvSpPr>
        <p:spPr>
          <a:xfrm>
            <a:off x="6713238" y="4817658"/>
            <a:ext cx="1350081" cy="7984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Analysis Cluster to Define Complex Claim</a:t>
            </a:r>
          </a:p>
        </p:txBody>
      </p:sp>
      <p:sp>
        <p:nvSpPr>
          <p:cNvPr id="55" name="Right Arrow 54">
            <a:extLst>
              <a:ext uri="{FF2B5EF4-FFF2-40B4-BE49-F238E27FC236}">
                <a16:creationId xmlns:a16="http://schemas.microsoft.com/office/drawing/2014/main" id="{9FFB477A-D914-5532-CEC0-5CCC32276CD5}"/>
              </a:ext>
            </a:extLst>
          </p:cNvPr>
          <p:cNvSpPr/>
          <p:nvPr/>
        </p:nvSpPr>
        <p:spPr>
          <a:xfrm rot="2272452" flipV="1">
            <a:off x="5831013" y="4442932"/>
            <a:ext cx="924340" cy="179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highlight>
                <a:srgbClr val="00FFFF"/>
              </a:highlight>
            </a:endParaRPr>
          </a:p>
        </p:txBody>
      </p:sp>
    </p:spTree>
    <p:extLst>
      <p:ext uri="{BB962C8B-B14F-4D97-AF65-F5344CB8AC3E}">
        <p14:creationId xmlns:p14="http://schemas.microsoft.com/office/powerpoint/2010/main" val="3057075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3DB8-FFAE-C859-5BB2-CD9E773CB897}"/>
              </a:ext>
            </a:extLst>
          </p:cNvPr>
          <p:cNvSpPr>
            <a:spLocks noGrp="1"/>
          </p:cNvSpPr>
          <p:nvPr>
            <p:ph type="title"/>
          </p:nvPr>
        </p:nvSpPr>
        <p:spPr/>
        <p:txBody>
          <a:bodyPr/>
          <a:lstStyle/>
          <a:p>
            <a:r>
              <a:rPr lang="en-US" sz="4400" dirty="0"/>
              <a:t>Exploratory Data </a:t>
            </a:r>
            <a:r>
              <a:rPr lang="en-US" dirty="0"/>
              <a:t>A</a:t>
            </a:r>
            <a:r>
              <a:rPr lang="en-US" sz="4400" dirty="0"/>
              <a:t>nalysis</a:t>
            </a:r>
            <a:br>
              <a:rPr lang="en-US" sz="4400" dirty="0"/>
            </a:br>
            <a:endParaRPr lang="en-US" dirty="0"/>
          </a:p>
        </p:txBody>
      </p:sp>
      <p:sp>
        <p:nvSpPr>
          <p:cNvPr id="3" name="Content Placeholder 2">
            <a:extLst>
              <a:ext uri="{FF2B5EF4-FFF2-40B4-BE49-F238E27FC236}">
                <a16:creationId xmlns:a16="http://schemas.microsoft.com/office/drawing/2014/main" id="{0F29712B-4F1D-E903-4AA9-0FE28CC405F5}"/>
              </a:ext>
            </a:extLst>
          </p:cNvPr>
          <p:cNvSpPr>
            <a:spLocks noGrp="1"/>
          </p:cNvSpPr>
          <p:nvPr>
            <p:ph idx="1"/>
          </p:nvPr>
        </p:nvSpPr>
        <p:spPr>
          <a:xfrm>
            <a:off x="1371600" y="1892461"/>
            <a:ext cx="9601200" cy="3581400"/>
          </a:xfrm>
        </p:spPr>
        <p:txBody>
          <a:bodyPr>
            <a:normAutofit/>
          </a:bodyPr>
          <a:lstStyle/>
          <a:p>
            <a:pPr>
              <a:buFontTx/>
              <a:buChar char="-"/>
            </a:pPr>
            <a:r>
              <a:rPr lang="en-US" sz="1800" dirty="0"/>
              <a:t>Time Series Data</a:t>
            </a:r>
          </a:p>
          <a:p>
            <a:pPr>
              <a:buFontTx/>
              <a:buChar char="-"/>
            </a:pPr>
            <a:r>
              <a:rPr lang="en-US" sz="1800" dirty="0"/>
              <a:t>Personal Data</a:t>
            </a:r>
          </a:p>
          <a:p>
            <a:pPr>
              <a:buFontTx/>
              <a:buChar char="-"/>
            </a:pPr>
            <a:r>
              <a:rPr lang="en-US" sz="1800" dirty="0"/>
              <a:t>Employment Data</a:t>
            </a:r>
          </a:p>
          <a:p>
            <a:pPr>
              <a:buFontTx/>
              <a:buChar char="-"/>
            </a:pPr>
            <a:r>
              <a:rPr lang="en-US" sz="1800" dirty="0"/>
              <a:t>Claim Cost</a:t>
            </a:r>
          </a:p>
          <a:p>
            <a:pPr>
              <a:buFontTx/>
              <a:buChar char="-"/>
            </a:pPr>
            <a:endParaRPr lang="en-US" sz="1800" dirty="0"/>
          </a:p>
        </p:txBody>
      </p:sp>
    </p:spTree>
    <p:extLst>
      <p:ext uri="{BB962C8B-B14F-4D97-AF65-F5344CB8AC3E}">
        <p14:creationId xmlns:p14="http://schemas.microsoft.com/office/powerpoint/2010/main" val="199344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3DB8-FFAE-C859-5BB2-CD9E773CB897}"/>
              </a:ext>
            </a:extLst>
          </p:cNvPr>
          <p:cNvSpPr>
            <a:spLocks noGrp="1"/>
          </p:cNvSpPr>
          <p:nvPr>
            <p:ph type="title"/>
          </p:nvPr>
        </p:nvSpPr>
        <p:spPr>
          <a:xfrm>
            <a:off x="734992" y="0"/>
            <a:ext cx="9601200" cy="827690"/>
          </a:xfrm>
        </p:spPr>
        <p:txBody>
          <a:bodyPr>
            <a:normAutofit fontScale="90000"/>
          </a:bodyPr>
          <a:lstStyle/>
          <a:p>
            <a:r>
              <a:rPr lang="en-US" sz="4000" dirty="0"/>
              <a:t>Time Series Data</a:t>
            </a:r>
            <a:br>
              <a:rPr lang="en-AU" b="0" dirty="0">
                <a:solidFill>
                  <a:srgbClr val="DBD9D9"/>
                </a:solidFill>
                <a:effectLst/>
                <a:latin typeface="Menlo" panose="020B0609030804020204" pitchFamily="49" charset="0"/>
              </a:rPr>
            </a:br>
            <a:endParaRPr lang="en-US" sz="4400" dirty="0"/>
          </a:p>
        </p:txBody>
      </p:sp>
      <p:sp>
        <p:nvSpPr>
          <p:cNvPr id="5" name="Content Placeholder 4">
            <a:extLst>
              <a:ext uri="{FF2B5EF4-FFF2-40B4-BE49-F238E27FC236}">
                <a16:creationId xmlns:a16="http://schemas.microsoft.com/office/drawing/2014/main" id="{9D0CAA84-B6F9-DBE2-A8E5-F0E1635F76C9}"/>
              </a:ext>
            </a:extLst>
          </p:cNvPr>
          <p:cNvSpPr>
            <a:spLocks noGrp="1"/>
          </p:cNvSpPr>
          <p:nvPr>
            <p:ph idx="1"/>
          </p:nvPr>
        </p:nvSpPr>
        <p:spPr>
          <a:xfrm>
            <a:off x="734992" y="559676"/>
            <a:ext cx="4430110" cy="536028"/>
          </a:xfrm>
        </p:spPr>
        <p:txBody>
          <a:bodyPr>
            <a:normAutofit/>
          </a:bodyPr>
          <a:lstStyle/>
          <a:p>
            <a:pPr marL="0" indent="0">
              <a:buNone/>
            </a:pPr>
            <a:r>
              <a:rPr lang="en-AU" sz="1400" b="0" dirty="0">
                <a:solidFill>
                  <a:schemeClr val="tx1"/>
                </a:solidFill>
                <a:effectLst/>
              </a:rPr>
              <a:t>Features: </a:t>
            </a:r>
            <a:r>
              <a:rPr lang="en-AU" sz="1400" b="0" dirty="0" err="1">
                <a:solidFill>
                  <a:schemeClr val="tx1"/>
                </a:solidFill>
                <a:effectLst/>
              </a:rPr>
              <a:t>DateTimeOfAccident</a:t>
            </a:r>
            <a:r>
              <a:rPr lang="en-AU" sz="1400" b="0" dirty="0">
                <a:solidFill>
                  <a:schemeClr val="tx1"/>
                </a:solidFill>
                <a:effectLst/>
              </a:rPr>
              <a:t>, </a:t>
            </a:r>
            <a:r>
              <a:rPr lang="en-AU" sz="1400" b="0" dirty="0" err="1">
                <a:solidFill>
                  <a:schemeClr val="tx1"/>
                </a:solidFill>
                <a:effectLst/>
              </a:rPr>
              <a:t>DateReported</a:t>
            </a:r>
            <a:endParaRPr lang="en-AU" sz="1400" b="0" dirty="0">
              <a:solidFill>
                <a:schemeClr val="tx1"/>
              </a:solidFill>
              <a:effectLst/>
            </a:endParaRPr>
          </a:p>
          <a:p>
            <a:pPr marL="0" indent="0">
              <a:buNone/>
            </a:pPr>
            <a:endParaRPr lang="en-US" dirty="0"/>
          </a:p>
        </p:txBody>
      </p:sp>
      <p:pic>
        <p:nvPicPr>
          <p:cNvPr id="6" name="Picture 5">
            <a:extLst>
              <a:ext uri="{FF2B5EF4-FFF2-40B4-BE49-F238E27FC236}">
                <a16:creationId xmlns:a16="http://schemas.microsoft.com/office/drawing/2014/main" id="{E8194635-775A-5526-1C92-46B549B164A1}"/>
              </a:ext>
            </a:extLst>
          </p:cNvPr>
          <p:cNvPicPr>
            <a:picLocks noChangeAspect="1"/>
          </p:cNvPicPr>
          <p:nvPr/>
        </p:nvPicPr>
        <p:blipFill>
          <a:blip r:embed="rId3"/>
          <a:stretch>
            <a:fillRect/>
          </a:stretch>
        </p:blipFill>
        <p:spPr>
          <a:xfrm>
            <a:off x="1520059" y="1405867"/>
            <a:ext cx="7772400" cy="4046266"/>
          </a:xfrm>
          <a:prstGeom prst="rect">
            <a:avLst/>
          </a:prstGeom>
        </p:spPr>
      </p:pic>
      <p:sp>
        <p:nvSpPr>
          <p:cNvPr id="8" name="TextBox 7">
            <a:extLst>
              <a:ext uri="{FF2B5EF4-FFF2-40B4-BE49-F238E27FC236}">
                <a16:creationId xmlns:a16="http://schemas.microsoft.com/office/drawing/2014/main" id="{70ADDDB1-CE17-38B0-BCF6-2986F302F8CA}"/>
              </a:ext>
            </a:extLst>
          </p:cNvPr>
          <p:cNvSpPr txBox="1"/>
          <p:nvPr/>
        </p:nvSpPr>
        <p:spPr>
          <a:xfrm>
            <a:off x="9988952" y="1923394"/>
            <a:ext cx="1967696" cy="646331"/>
          </a:xfrm>
          <a:prstGeom prst="rect">
            <a:avLst/>
          </a:prstGeom>
          <a:noFill/>
        </p:spPr>
        <p:txBody>
          <a:bodyPr wrap="square" rtlCol="0">
            <a:spAutoFit/>
          </a:bodyPr>
          <a:lstStyle/>
          <a:p>
            <a:pPr marL="285750" indent="-285750">
              <a:buFontTx/>
              <a:buChar char="-"/>
            </a:pPr>
            <a:r>
              <a:rPr lang="en-US" dirty="0"/>
              <a:t>Seasonal</a:t>
            </a:r>
          </a:p>
          <a:p>
            <a:pPr marL="285750" indent="-285750">
              <a:buFontTx/>
              <a:buChar char="-"/>
            </a:pPr>
            <a:r>
              <a:rPr lang="en-US" dirty="0"/>
              <a:t>Inflation </a:t>
            </a:r>
          </a:p>
        </p:txBody>
      </p:sp>
    </p:spTree>
    <p:extLst>
      <p:ext uri="{BB962C8B-B14F-4D97-AF65-F5344CB8AC3E}">
        <p14:creationId xmlns:p14="http://schemas.microsoft.com/office/powerpoint/2010/main" val="81143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3DB8-FFAE-C859-5BB2-CD9E773CB897}"/>
              </a:ext>
            </a:extLst>
          </p:cNvPr>
          <p:cNvSpPr>
            <a:spLocks noGrp="1"/>
          </p:cNvSpPr>
          <p:nvPr>
            <p:ph type="title"/>
          </p:nvPr>
        </p:nvSpPr>
        <p:spPr>
          <a:xfrm>
            <a:off x="728482" y="17112"/>
            <a:ext cx="9601200" cy="827690"/>
          </a:xfrm>
        </p:spPr>
        <p:txBody>
          <a:bodyPr>
            <a:normAutofit/>
          </a:bodyPr>
          <a:lstStyle/>
          <a:p>
            <a:r>
              <a:rPr lang="en-US" sz="3600" dirty="0"/>
              <a:t>Personal Data</a:t>
            </a:r>
          </a:p>
        </p:txBody>
      </p:sp>
      <p:sp>
        <p:nvSpPr>
          <p:cNvPr id="5" name="Content Placeholder 4">
            <a:extLst>
              <a:ext uri="{FF2B5EF4-FFF2-40B4-BE49-F238E27FC236}">
                <a16:creationId xmlns:a16="http://schemas.microsoft.com/office/drawing/2014/main" id="{9D0CAA84-B6F9-DBE2-A8E5-F0E1635F76C9}"/>
              </a:ext>
            </a:extLst>
          </p:cNvPr>
          <p:cNvSpPr>
            <a:spLocks noGrp="1"/>
          </p:cNvSpPr>
          <p:nvPr>
            <p:ph idx="1"/>
          </p:nvPr>
        </p:nvSpPr>
        <p:spPr>
          <a:xfrm>
            <a:off x="728482" y="583424"/>
            <a:ext cx="7147367" cy="536028"/>
          </a:xfrm>
        </p:spPr>
        <p:txBody>
          <a:bodyPr>
            <a:normAutofit/>
          </a:bodyPr>
          <a:lstStyle/>
          <a:p>
            <a:pPr marL="0" indent="0">
              <a:buNone/>
            </a:pPr>
            <a:r>
              <a:rPr lang="en-AU" sz="1400" b="0" dirty="0">
                <a:solidFill>
                  <a:schemeClr val="tx1"/>
                </a:solidFill>
                <a:effectLst/>
              </a:rPr>
              <a:t>Features: Gender, </a:t>
            </a:r>
            <a:r>
              <a:rPr lang="en-AU" sz="1400" b="0" dirty="0" err="1">
                <a:solidFill>
                  <a:schemeClr val="tx1"/>
                </a:solidFill>
                <a:effectLst/>
              </a:rPr>
              <a:t>MaritalStatus</a:t>
            </a:r>
            <a:r>
              <a:rPr lang="en-AU" sz="1400" b="0" dirty="0">
                <a:solidFill>
                  <a:schemeClr val="tx1"/>
                </a:solidFill>
                <a:effectLst/>
              </a:rPr>
              <a:t>, Age, </a:t>
            </a:r>
            <a:r>
              <a:rPr lang="en-AU" sz="1400" b="0" dirty="0" err="1">
                <a:solidFill>
                  <a:schemeClr val="tx1"/>
                </a:solidFill>
                <a:effectLst/>
              </a:rPr>
              <a:t>DependentChildren</a:t>
            </a:r>
            <a:r>
              <a:rPr lang="en-AU" sz="1400" b="0" dirty="0">
                <a:solidFill>
                  <a:schemeClr val="tx1"/>
                </a:solidFill>
                <a:effectLst/>
              </a:rPr>
              <a:t>, </a:t>
            </a:r>
            <a:r>
              <a:rPr lang="en-AU" sz="1400" b="0" dirty="0" err="1">
                <a:solidFill>
                  <a:schemeClr val="tx1"/>
                </a:solidFill>
                <a:effectLst/>
              </a:rPr>
              <a:t>DependentsOther</a:t>
            </a:r>
            <a:endParaRPr lang="en-AU" sz="1400" b="0" dirty="0">
              <a:solidFill>
                <a:schemeClr val="tx1"/>
              </a:solidFill>
              <a:effectLst/>
            </a:endParaRPr>
          </a:p>
          <a:p>
            <a:pPr marL="0" indent="0">
              <a:buNone/>
            </a:pPr>
            <a:endParaRPr lang="en-AU" b="0" dirty="0">
              <a:solidFill>
                <a:schemeClr val="tx1"/>
              </a:solidFill>
              <a:effectLst/>
            </a:endParaRPr>
          </a:p>
          <a:p>
            <a:pPr marL="0" indent="0">
              <a:buNone/>
            </a:pPr>
            <a:endParaRPr lang="en-US" dirty="0"/>
          </a:p>
        </p:txBody>
      </p:sp>
      <p:pic>
        <p:nvPicPr>
          <p:cNvPr id="4" name="Picture 3">
            <a:extLst>
              <a:ext uri="{FF2B5EF4-FFF2-40B4-BE49-F238E27FC236}">
                <a16:creationId xmlns:a16="http://schemas.microsoft.com/office/drawing/2014/main" id="{6C5DF45C-BCE5-767F-E77F-8292D5D5788E}"/>
              </a:ext>
            </a:extLst>
          </p:cNvPr>
          <p:cNvPicPr>
            <a:picLocks noChangeAspect="1"/>
          </p:cNvPicPr>
          <p:nvPr/>
        </p:nvPicPr>
        <p:blipFill>
          <a:blip r:embed="rId3"/>
          <a:stretch>
            <a:fillRect/>
          </a:stretch>
        </p:blipFill>
        <p:spPr>
          <a:xfrm>
            <a:off x="728482" y="2221692"/>
            <a:ext cx="3788537" cy="2855974"/>
          </a:xfrm>
          <a:prstGeom prst="rect">
            <a:avLst/>
          </a:prstGeom>
        </p:spPr>
      </p:pic>
      <p:pic>
        <p:nvPicPr>
          <p:cNvPr id="6" name="Picture 5">
            <a:extLst>
              <a:ext uri="{FF2B5EF4-FFF2-40B4-BE49-F238E27FC236}">
                <a16:creationId xmlns:a16="http://schemas.microsoft.com/office/drawing/2014/main" id="{DF52CBA8-0E3B-2845-AE56-EF61A155CBE3}"/>
              </a:ext>
            </a:extLst>
          </p:cNvPr>
          <p:cNvPicPr>
            <a:picLocks noChangeAspect="1"/>
          </p:cNvPicPr>
          <p:nvPr/>
        </p:nvPicPr>
        <p:blipFill>
          <a:blip r:embed="rId4"/>
          <a:stretch>
            <a:fillRect/>
          </a:stretch>
        </p:blipFill>
        <p:spPr>
          <a:xfrm>
            <a:off x="4517019" y="2215056"/>
            <a:ext cx="3788537" cy="2855974"/>
          </a:xfrm>
          <a:prstGeom prst="rect">
            <a:avLst/>
          </a:prstGeom>
        </p:spPr>
      </p:pic>
      <p:pic>
        <p:nvPicPr>
          <p:cNvPr id="7" name="Picture 6">
            <a:extLst>
              <a:ext uri="{FF2B5EF4-FFF2-40B4-BE49-F238E27FC236}">
                <a16:creationId xmlns:a16="http://schemas.microsoft.com/office/drawing/2014/main" id="{25ED0A8C-D263-DD51-0AC6-11CBD378CC12}"/>
              </a:ext>
            </a:extLst>
          </p:cNvPr>
          <p:cNvPicPr>
            <a:picLocks noChangeAspect="1"/>
          </p:cNvPicPr>
          <p:nvPr/>
        </p:nvPicPr>
        <p:blipFill>
          <a:blip r:embed="rId5"/>
          <a:stretch>
            <a:fillRect/>
          </a:stretch>
        </p:blipFill>
        <p:spPr>
          <a:xfrm>
            <a:off x="8301336" y="2221692"/>
            <a:ext cx="3792757" cy="2855974"/>
          </a:xfrm>
          <a:prstGeom prst="rect">
            <a:avLst/>
          </a:prstGeom>
        </p:spPr>
      </p:pic>
    </p:spTree>
    <p:extLst>
      <p:ext uri="{BB962C8B-B14F-4D97-AF65-F5344CB8AC3E}">
        <p14:creationId xmlns:p14="http://schemas.microsoft.com/office/powerpoint/2010/main" val="166034962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3566</TotalTime>
  <Words>914</Words>
  <Application>Microsoft Macintosh PowerPoint</Application>
  <PresentationFormat>Widescreen</PresentationFormat>
  <Paragraphs>204</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Franklin Gothic Book</vt:lpstr>
      <vt:lpstr>Menlo</vt:lpstr>
      <vt:lpstr>Crop</vt:lpstr>
      <vt:lpstr>PowerPoint Presentation</vt:lpstr>
      <vt:lpstr>Table Of Content</vt:lpstr>
      <vt:lpstr>Project Overview </vt:lpstr>
      <vt:lpstr>Solution Design</vt:lpstr>
      <vt:lpstr>Solution Design –Claim Cost Prediction </vt:lpstr>
      <vt:lpstr>Solution Design – Complex Claim Type Detection </vt:lpstr>
      <vt:lpstr>Exploratory Data Analysis </vt:lpstr>
      <vt:lpstr>Time Series Data </vt:lpstr>
      <vt:lpstr>Personal Data</vt:lpstr>
      <vt:lpstr>Employment Data</vt:lpstr>
      <vt:lpstr>Claim Cost Data</vt:lpstr>
      <vt:lpstr>Claim Description Keyword </vt:lpstr>
      <vt:lpstr>Claim Cost Data</vt:lpstr>
      <vt:lpstr>Feature Engineering </vt:lpstr>
      <vt:lpstr>Model &amp; Result</vt:lpstr>
      <vt:lpstr>Model - Feature Correlations Map</vt:lpstr>
      <vt:lpstr>Model – Claim Cost Prediction</vt:lpstr>
      <vt:lpstr>Model – Claim Cost Prediction</vt:lpstr>
      <vt:lpstr>Model – Complex Claim Detection</vt:lpstr>
      <vt:lpstr>Model – Complex Claim Detection</vt:lpstr>
      <vt:lpstr>Model – Complex Claim Detection Result</vt:lpstr>
      <vt:lpstr>Model – Target to Right Person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Yuzhou Zhang</dc:creator>
  <cp:lastModifiedBy>Yuzhou Zhang</cp:lastModifiedBy>
  <cp:revision>9</cp:revision>
  <dcterms:created xsi:type="dcterms:W3CDTF">2023-11-13T20:16:07Z</dcterms:created>
  <dcterms:modified xsi:type="dcterms:W3CDTF">2024-06-13T04:24:09Z</dcterms:modified>
</cp:coreProperties>
</file>